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51" r:id="rId1"/>
  </p:sldMasterIdLst>
  <p:sldIdLst>
    <p:sldId id="284" r:id="rId2"/>
    <p:sldId id="388" r:id="rId3"/>
    <p:sldId id="416" r:id="rId4"/>
    <p:sldId id="446" r:id="rId5"/>
    <p:sldId id="480" r:id="rId6"/>
    <p:sldId id="279" r:id="rId7"/>
    <p:sldId id="447" r:id="rId8"/>
    <p:sldId id="358" r:id="rId9"/>
    <p:sldId id="257" r:id="rId10"/>
    <p:sldId id="258" r:id="rId11"/>
    <p:sldId id="265" r:id="rId12"/>
    <p:sldId id="448" r:id="rId13"/>
    <p:sldId id="449" r:id="rId14"/>
    <p:sldId id="451" r:id="rId15"/>
    <p:sldId id="458" r:id="rId16"/>
    <p:sldId id="452" r:id="rId17"/>
    <p:sldId id="453" r:id="rId18"/>
    <p:sldId id="450" r:id="rId19"/>
    <p:sldId id="455" r:id="rId20"/>
    <p:sldId id="456" r:id="rId21"/>
    <p:sldId id="457" r:id="rId22"/>
    <p:sldId id="459" r:id="rId23"/>
    <p:sldId id="460" r:id="rId24"/>
    <p:sldId id="461" r:id="rId25"/>
    <p:sldId id="462" r:id="rId26"/>
    <p:sldId id="464" r:id="rId27"/>
    <p:sldId id="465" r:id="rId28"/>
    <p:sldId id="466" r:id="rId29"/>
    <p:sldId id="467" r:id="rId30"/>
    <p:sldId id="469" r:id="rId31"/>
    <p:sldId id="471" r:id="rId32"/>
    <p:sldId id="474" r:id="rId33"/>
    <p:sldId id="475" r:id="rId34"/>
    <p:sldId id="476" r:id="rId35"/>
    <p:sldId id="477" r:id="rId36"/>
    <p:sldId id="478" r:id="rId37"/>
    <p:sldId id="479" r:id="rId38"/>
    <p:sldId id="472" r:id="rId39"/>
    <p:sldId id="481" r:id="rId40"/>
    <p:sldId id="48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C2H1LA" initials="1" lastIdx="1" clrIdx="0">
    <p:extLst>
      <p:ext uri="{19B8F6BF-5375-455C-9EA6-DF929625EA0E}">
        <p15:presenceInfo xmlns:p15="http://schemas.microsoft.com/office/powerpoint/2012/main" userId="1C2H1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23.jpg"/></Relationships>
</file>

<file path=ppt/diagrams/_rels/drawing3.xml.rels><?xml version="1.0" encoding="UTF-8" standalone="yes"?>
<Relationships xmlns="http://schemas.openxmlformats.org/package/2006/relationships"><Relationship Id="rId1"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1DCDF-19C0-457A-931D-85F8F0F28A53}" type="doc">
      <dgm:prSet loTypeId="urn:microsoft.com/office/officeart/2005/8/layout/radial6" loCatId="relationship" qsTypeId="urn:microsoft.com/office/officeart/2005/8/quickstyle/simple1" qsCatId="simple" csTypeId="urn:microsoft.com/office/officeart/2005/8/colors/accent3_5" csCatId="accent3" phldr="1"/>
      <dgm:spPr/>
      <dgm:t>
        <a:bodyPr/>
        <a:lstStyle/>
        <a:p>
          <a:endParaRPr lang="es-MX"/>
        </a:p>
      </dgm:t>
    </dgm:pt>
    <dgm:pt modelId="{05B13A0C-734C-4020-95FF-D37260366E3D}">
      <dgm:prSet phldrT="[Texto]" custT="1"/>
      <dgm:spPr>
        <a:solidFill>
          <a:schemeClr val="accent1">
            <a:lumMod val="40000"/>
            <a:lumOff val="60000"/>
            <a:alpha val="90000"/>
          </a:schemeClr>
        </a:solidFill>
      </dgm:spPr>
      <dgm:t>
        <a:bodyPr/>
        <a:lstStyle/>
        <a:p>
          <a:r>
            <a:rPr lang="es-MX" sz="1800" b="1" dirty="0">
              <a:solidFill>
                <a:schemeClr val="tx1"/>
              </a:solidFill>
            </a:rPr>
            <a:t>El universo..</a:t>
          </a:r>
        </a:p>
      </dgm:t>
    </dgm:pt>
    <dgm:pt modelId="{9381DCDF-CC0F-4769-8D50-0F37BD416D14}" type="parTrans" cxnId="{78AF8380-B708-4324-9CC5-8DBB95CA9C31}">
      <dgm:prSet/>
      <dgm:spPr/>
      <dgm:t>
        <a:bodyPr/>
        <a:lstStyle/>
        <a:p>
          <a:endParaRPr lang="es-MX"/>
        </a:p>
      </dgm:t>
    </dgm:pt>
    <dgm:pt modelId="{C98D5006-830D-44C1-86DE-7FBB74E02BA2}" type="sibTrans" cxnId="{78AF8380-B708-4324-9CC5-8DBB95CA9C31}">
      <dgm:prSet/>
      <dgm:spPr/>
      <dgm:t>
        <a:bodyPr/>
        <a:lstStyle/>
        <a:p>
          <a:endParaRPr lang="es-MX"/>
        </a:p>
      </dgm:t>
    </dgm:pt>
    <dgm:pt modelId="{68927B6B-008F-418A-A369-DEA2409963CA}">
      <dgm:prSet phldrT="[Texto]" custT="1"/>
      <dgm:spPr>
        <a:solidFill>
          <a:schemeClr val="accent1">
            <a:lumMod val="40000"/>
            <a:lumOff val="60000"/>
            <a:alpha val="90000"/>
          </a:schemeClr>
        </a:solidFill>
      </dgm:spPr>
      <dgm:t>
        <a:bodyPr/>
        <a:lstStyle/>
        <a:p>
          <a:r>
            <a:rPr lang="es-MX" sz="1800" b="1" dirty="0">
              <a:solidFill>
                <a:schemeClr val="tx1"/>
              </a:solidFill>
            </a:rPr>
            <a:t>Los adultos libres</a:t>
          </a:r>
        </a:p>
      </dgm:t>
    </dgm:pt>
    <dgm:pt modelId="{3C63BDB7-0700-4DE6-8241-BF36A78B387D}" type="parTrans" cxnId="{09F9C1E4-AB09-47C8-A57F-0AA54359C3C2}">
      <dgm:prSet/>
      <dgm:spPr/>
      <dgm:t>
        <a:bodyPr/>
        <a:lstStyle/>
        <a:p>
          <a:endParaRPr lang="es-MX"/>
        </a:p>
      </dgm:t>
    </dgm:pt>
    <dgm:pt modelId="{DC365741-B60A-4B03-8DC4-886DD67CF44B}" type="sibTrans" cxnId="{09F9C1E4-AB09-47C8-A57F-0AA54359C3C2}">
      <dgm:prSet/>
      <dgm:spPr/>
      <dgm:t>
        <a:bodyPr/>
        <a:lstStyle/>
        <a:p>
          <a:endParaRPr lang="es-MX"/>
        </a:p>
      </dgm:t>
    </dgm:pt>
    <dgm:pt modelId="{D5ED613E-C530-4B68-A501-C0FA7A622711}">
      <dgm:prSet phldrT="[Texto]" custT="1"/>
      <dgm:spPr>
        <a:solidFill>
          <a:schemeClr val="accent1">
            <a:lumMod val="40000"/>
            <a:lumOff val="60000"/>
            <a:alpha val="50000"/>
          </a:schemeClr>
        </a:solidFill>
      </dgm:spPr>
      <dgm:t>
        <a:bodyPr/>
        <a:lstStyle/>
        <a:p>
          <a:r>
            <a:rPr lang="es-MX" sz="1800" b="1" dirty="0">
              <a:solidFill>
                <a:schemeClr val="tx1"/>
              </a:solidFill>
            </a:rPr>
            <a:t>Jerarquía de fuerzas cósmicas</a:t>
          </a:r>
        </a:p>
      </dgm:t>
    </dgm:pt>
    <dgm:pt modelId="{D6A02BD9-5867-447A-8F6B-FB6839FC061A}" type="parTrans" cxnId="{74EE99F5-D19A-4EF6-ABFF-E583F2C2416B}">
      <dgm:prSet/>
      <dgm:spPr/>
      <dgm:t>
        <a:bodyPr/>
        <a:lstStyle/>
        <a:p>
          <a:endParaRPr lang="es-MX"/>
        </a:p>
      </dgm:t>
    </dgm:pt>
    <dgm:pt modelId="{27A8E865-37CF-4D74-A5C7-6E07A7EAF51A}" type="sibTrans" cxnId="{74EE99F5-D19A-4EF6-ABFF-E583F2C2416B}">
      <dgm:prSet/>
      <dgm:spPr/>
      <dgm:t>
        <a:bodyPr/>
        <a:lstStyle/>
        <a:p>
          <a:endParaRPr lang="es-MX"/>
        </a:p>
      </dgm:t>
    </dgm:pt>
    <dgm:pt modelId="{A4E8201D-79B4-4FC6-8286-4E2622E4B562}" type="pres">
      <dgm:prSet presAssocID="{DAF1DCDF-19C0-457A-931D-85F8F0F28A53}" presName="Name0" presStyleCnt="0">
        <dgm:presLayoutVars>
          <dgm:chMax val="1"/>
          <dgm:dir/>
          <dgm:animLvl val="ctr"/>
          <dgm:resizeHandles val="exact"/>
        </dgm:presLayoutVars>
      </dgm:prSet>
      <dgm:spPr/>
    </dgm:pt>
    <dgm:pt modelId="{5DAF403A-3919-4B46-8036-2438FF532013}" type="pres">
      <dgm:prSet presAssocID="{05B13A0C-734C-4020-95FF-D37260366E3D}" presName="centerShape" presStyleLbl="node0" presStyleIdx="0" presStyleCnt="1" custScaleX="174181"/>
      <dgm:spPr/>
    </dgm:pt>
    <dgm:pt modelId="{004566F9-5DDF-4323-968D-C82BF17EAF01}" type="pres">
      <dgm:prSet presAssocID="{68927B6B-008F-418A-A369-DEA2409963CA}" presName="node" presStyleLbl="node1" presStyleIdx="0" presStyleCnt="2" custScaleX="234090" custRadScaleRad="100679" custRadScaleInc="-2304">
        <dgm:presLayoutVars>
          <dgm:bulletEnabled val="1"/>
        </dgm:presLayoutVars>
      </dgm:prSet>
      <dgm:spPr/>
    </dgm:pt>
    <dgm:pt modelId="{608E3A67-7BAF-441D-8D2F-089168563D27}" type="pres">
      <dgm:prSet presAssocID="{68927B6B-008F-418A-A369-DEA2409963CA}" presName="dummy" presStyleCnt="0"/>
      <dgm:spPr/>
    </dgm:pt>
    <dgm:pt modelId="{E27038D8-5B3C-49D3-BC67-041E030274F5}" type="pres">
      <dgm:prSet presAssocID="{DC365741-B60A-4B03-8DC4-886DD67CF44B}" presName="sibTrans" presStyleLbl="sibTrans2D1" presStyleIdx="0" presStyleCnt="2"/>
      <dgm:spPr/>
    </dgm:pt>
    <dgm:pt modelId="{D0DAF670-42E6-459E-9332-3DEC046DB21F}" type="pres">
      <dgm:prSet presAssocID="{D5ED613E-C530-4B68-A501-C0FA7A622711}" presName="node" presStyleLbl="node1" presStyleIdx="1" presStyleCnt="2" custScaleX="248830">
        <dgm:presLayoutVars>
          <dgm:bulletEnabled val="1"/>
        </dgm:presLayoutVars>
      </dgm:prSet>
      <dgm:spPr/>
    </dgm:pt>
    <dgm:pt modelId="{DD2C1DA7-F136-4C03-80AE-8B9DAD618A14}" type="pres">
      <dgm:prSet presAssocID="{D5ED613E-C530-4B68-A501-C0FA7A622711}" presName="dummy" presStyleCnt="0"/>
      <dgm:spPr/>
    </dgm:pt>
    <dgm:pt modelId="{7F60B530-FB4E-4432-B546-BF4D59B4A35C}" type="pres">
      <dgm:prSet presAssocID="{27A8E865-37CF-4D74-A5C7-6E07A7EAF51A}" presName="sibTrans" presStyleLbl="sibTrans2D1" presStyleIdx="1" presStyleCnt="2"/>
      <dgm:spPr/>
    </dgm:pt>
  </dgm:ptLst>
  <dgm:cxnLst>
    <dgm:cxn modelId="{069D4A05-3418-4525-ACFF-53F658A49B3C}" type="presOf" srcId="{27A8E865-37CF-4D74-A5C7-6E07A7EAF51A}" destId="{7F60B530-FB4E-4432-B546-BF4D59B4A35C}" srcOrd="0" destOrd="0" presId="urn:microsoft.com/office/officeart/2005/8/layout/radial6"/>
    <dgm:cxn modelId="{0DA0C919-1586-4E3F-A056-226CA4FD5EC7}" type="presOf" srcId="{68927B6B-008F-418A-A369-DEA2409963CA}" destId="{004566F9-5DDF-4323-968D-C82BF17EAF01}" srcOrd="0" destOrd="0" presId="urn:microsoft.com/office/officeart/2005/8/layout/radial6"/>
    <dgm:cxn modelId="{9C691E6E-AEDC-4D81-8DF9-06380EACF8A2}" type="presOf" srcId="{D5ED613E-C530-4B68-A501-C0FA7A622711}" destId="{D0DAF670-42E6-459E-9332-3DEC046DB21F}" srcOrd="0" destOrd="0" presId="urn:microsoft.com/office/officeart/2005/8/layout/radial6"/>
    <dgm:cxn modelId="{78AF8380-B708-4324-9CC5-8DBB95CA9C31}" srcId="{DAF1DCDF-19C0-457A-931D-85F8F0F28A53}" destId="{05B13A0C-734C-4020-95FF-D37260366E3D}" srcOrd="0" destOrd="0" parTransId="{9381DCDF-CC0F-4769-8D50-0F37BD416D14}" sibTransId="{C98D5006-830D-44C1-86DE-7FBB74E02BA2}"/>
    <dgm:cxn modelId="{6C396FA0-2678-4EC9-B60D-7CE59484AFEE}" type="presOf" srcId="{DAF1DCDF-19C0-457A-931D-85F8F0F28A53}" destId="{A4E8201D-79B4-4FC6-8286-4E2622E4B562}" srcOrd="0" destOrd="0" presId="urn:microsoft.com/office/officeart/2005/8/layout/radial6"/>
    <dgm:cxn modelId="{C84A28AA-C11F-45D8-A364-A612AF99F9B7}" type="presOf" srcId="{05B13A0C-734C-4020-95FF-D37260366E3D}" destId="{5DAF403A-3919-4B46-8036-2438FF532013}" srcOrd="0" destOrd="0" presId="urn:microsoft.com/office/officeart/2005/8/layout/radial6"/>
    <dgm:cxn modelId="{3A5802B6-0BBF-418C-947E-71686E54EB1A}" type="presOf" srcId="{DC365741-B60A-4B03-8DC4-886DD67CF44B}" destId="{E27038D8-5B3C-49D3-BC67-041E030274F5}" srcOrd="0" destOrd="0" presId="urn:microsoft.com/office/officeart/2005/8/layout/radial6"/>
    <dgm:cxn modelId="{09F9C1E4-AB09-47C8-A57F-0AA54359C3C2}" srcId="{05B13A0C-734C-4020-95FF-D37260366E3D}" destId="{68927B6B-008F-418A-A369-DEA2409963CA}" srcOrd="0" destOrd="0" parTransId="{3C63BDB7-0700-4DE6-8241-BF36A78B387D}" sibTransId="{DC365741-B60A-4B03-8DC4-886DD67CF44B}"/>
    <dgm:cxn modelId="{74EE99F5-D19A-4EF6-ABFF-E583F2C2416B}" srcId="{05B13A0C-734C-4020-95FF-D37260366E3D}" destId="{D5ED613E-C530-4B68-A501-C0FA7A622711}" srcOrd="1" destOrd="0" parTransId="{D6A02BD9-5867-447A-8F6B-FB6839FC061A}" sibTransId="{27A8E865-37CF-4D74-A5C7-6E07A7EAF51A}"/>
    <dgm:cxn modelId="{C3E40C16-967C-48FF-BE65-2CD1DD593DB5}" type="presParOf" srcId="{A4E8201D-79B4-4FC6-8286-4E2622E4B562}" destId="{5DAF403A-3919-4B46-8036-2438FF532013}" srcOrd="0" destOrd="0" presId="urn:microsoft.com/office/officeart/2005/8/layout/radial6"/>
    <dgm:cxn modelId="{CBAC06C5-7449-4B23-A985-5D9D48343DA1}" type="presParOf" srcId="{A4E8201D-79B4-4FC6-8286-4E2622E4B562}" destId="{004566F9-5DDF-4323-968D-C82BF17EAF01}" srcOrd="1" destOrd="0" presId="urn:microsoft.com/office/officeart/2005/8/layout/radial6"/>
    <dgm:cxn modelId="{383D887F-617C-42D6-9C5A-AC35C771D53E}" type="presParOf" srcId="{A4E8201D-79B4-4FC6-8286-4E2622E4B562}" destId="{608E3A67-7BAF-441D-8D2F-089168563D27}" srcOrd="2" destOrd="0" presId="urn:microsoft.com/office/officeart/2005/8/layout/radial6"/>
    <dgm:cxn modelId="{B049C064-E905-49BC-8906-970D510A61B0}" type="presParOf" srcId="{A4E8201D-79B4-4FC6-8286-4E2622E4B562}" destId="{E27038D8-5B3C-49D3-BC67-041E030274F5}" srcOrd="3" destOrd="0" presId="urn:microsoft.com/office/officeart/2005/8/layout/radial6"/>
    <dgm:cxn modelId="{57F4A865-97C9-4296-B687-763C8A1A9F5B}" type="presParOf" srcId="{A4E8201D-79B4-4FC6-8286-4E2622E4B562}" destId="{D0DAF670-42E6-459E-9332-3DEC046DB21F}" srcOrd="4" destOrd="0" presId="urn:microsoft.com/office/officeart/2005/8/layout/radial6"/>
    <dgm:cxn modelId="{3093DC50-9783-4F62-BD7E-2D46A8D9F0BD}" type="presParOf" srcId="{A4E8201D-79B4-4FC6-8286-4E2622E4B562}" destId="{DD2C1DA7-F136-4C03-80AE-8B9DAD618A14}" srcOrd="5" destOrd="0" presId="urn:microsoft.com/office/officeart/2005/8/layout/radial6"/>
    <dgm:cxn modelId="{ABD58F94-5DCA-4EA4-911C-D034E2BBBF4A}" type="presParOf" srcId="{A4E8201D-79B4-4FC6-8286-4E2622E4B562}" destId="{7F60B530-FB4E-4432-B546-BF4D59B4A35C}" srcOrd="6"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744ED8-EDD3-4B36-A32F-080B2FE3A65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s-MX"/>
        </a:p>
      </dgm:t>
    </dgm:pt>
    <dgm:pt modelId="{0EFACB36-A81A-4DF4-AB2C-5AE578442960}">
      <dgm:prSet phldrT="[Texto]" custT="1"/>
      <dgm:spPr>
        <a:solidFill>
          <a:schemeClr val="accent1">
            <a:lumMod val="60000"/>
            <a:lumOff val="40000"/>
          </a:schemeClr>
        </a:solidFill>
      </dgm:spPr>
      <dgm:t>
        <a:bodyPr/>
        <a:lstStyle/>
        <a:p>
          <a:r>
            <a:rPr lang="es-MX" sz="1400" b="1" dirty="0"/>
            <a:t>ANU.- DIOS DEL CIELO, Esta por encima de todas las cosas y es la fuerza mas importante del cosmos.</a:t>
          </a:r>
        </a:p>
      </dgm:t>
    </dgm:pt>
    <dgm:pt modelId="{17AC57E1-D78D-4F78-B6E6-7431FD75C71D}" type="parTrans" cxnId="{9E389F7A-A30C-411E-8696-A2BBE0C6CF21}">
      <dgm:prSet/>
      <dgm:spPr/>
      <dgm:t>
        <a:bodyPr/>
        <a:lstStyle/>
        <a:p>
          <a:endParaRPr lang="es-MX"/>
        </a:p>
      </dgm:t>
    </dgm:pt>
    <dgm:pt modelId="{1C77CE41-537B-45F2-B1F2-161C233CF99D}" type="sibTrans" cxnId="{9E389F7A-A30C-411E-8696-A2BBE0C6CF21}">
      <dgm:prSet/>
      <dgm:spPr>
        <a:solidFill>
          <a:schemeClr val="accent2">
            <a:alpha val="90000"/>
          </a:schemeClr>
        </a:solidFill>
      </dgm:spPr>
      <dgm:t>
        <a:bodyPr/>
        <a:lstStyle/>
        <a:p>
          <a:endParaRPr lang="es-MX"/>
        </a:p>
      </dgm:t>
    </dgm:pt>
    <dgm:pt modelId="{CC8222FE-AE88-4A15-A5A5-CCAADE0D4345}">
      <dgm:prSet phldrT="[Texto]" custT="1"/>
      <dgm:spPr/>
      <dgm:t>
        <a:bodyPr/>
        <a:lstStyle/>
        <a:p>
          <a:r>
            <a:rPr lang="es-MX" sz="1400" b="1" dirty="0">
              <a:solidFill>
                <a:schemeClr val="tx1"/>
              </a:solidFill>
            </a:rPr>
            <a:t>ENLIL.- DIOS DE LA TEMPESTAD, identificado con el dios guerrero Marduk, su nombre significa “Señor Tempestad”- simbolizaba fuerza de todos los elementos que encarna en los dioses que someten y castigan a los mortales.</a:t>
          </a:r>
          <a:endParaRPr lang="es-MX" sz="1400" b="1" dirty="0"/>
        </a:p>
      </dgm:t>
    </dgm:pt>
    <dgm:pt modelId="{6B2FAF6D-254F-41D6-B252-F3684DCAF3BE}" type="parTrans" cxnId="{2E1AE2AD-FC58-488A-B6B0-3001952A5F94}">
      <dgm:prSet/>
      <dgm:spPr/>
      <dgm:t>
        <a:bodyPr/>
        <a:lstStyle/>
        <a:p>
          <a:endParaRPr lang="es-MX"/>
        </a:p>
      </dgm:t>
    </dgm:pt>
    <dgm:pt modelId="{B812D9F2-1C4E-40F0-8E34-AB780C8EECB3}" type="sibTrans" cxnId="{2E1AE2AD-FC58-488A-B6B0-3001952A5F94}">
      <dgm:prSet/>
      <dgm:spPr>
        <a:solidFill>
          <a:schemeClr val="accent2">
            <a:alpha val="90000"/>
          </a:schemeClr>
        </a:solidFill>
      </dgm:spPr>
      <dgm:t>
        <a:bodyPr/>
        <a:lstStyle/>
        <a:p>
          <a:endParaRPr lang="es-MX"/>
        </a:p>
      </dgm:t>
    </dgm:pt>
    <dgm:pt modelId="{2C00DB82-B012-41DD-967D-A90B46D41F0E}">
      <dgm:prSet phldrT="[Texto]" custT="1"/>
      <dgm:spPr/>
      <dgm:t>
        <a:bodyPr/>
        <a:lstStyle/>
        <a:p>
          <a:r>
            <a:rPr lang="es-MX" sz="1600" b="1" dirty="0">
              <a:solidFill>
                <a:schemeClr val="tx1"/>
              </a:solidFill>
            </a:rPr>
            <a:t>LA TIERRA, elemento fundamental del universo visible “madre tierra”: fecunda, brinda cosas buenas a seres humanos.</a:t>
          </a:r>
        </a:p>
        <a:p>
          <a:r>
            <a:rPr lang="es-MX" sz="1600" b="1" dirty="0">
              <a:solidFill>
                <a:schemeClr val="tx1"/>
              </a:solidFill>
            </a:rPr>
            <a:t>Concebida como “Señora de las Montañas”</a:t>
          </a:r>
        </a:p>
      </dgm:t>
    </dgm:pt>
    <dgm:pt modelId="{F8DA1E7F-2264-4860-B00B-702F6489B773}" type="sibTrans" cxnId="{12B87E27-B763-4071-BEB7-C94EB6D22127}">
      <dgm:prSet/>
      <dgm:spPr/>
      <dgm:t>
        <a:bodyPr/>
        <a:lstStyle/>
        <a:p>
          <a:endParaRPr lang="es-MX"/>
        </a:p>
      </dgm:t>
    </dgm:pt>
    <dgm:pt modelId="{0B16EAC3-55AA-4F9D-BCB1-E3FECD024804}" type="parTrans" cxnId="{12B87E27-B763-4071-BEB7-C94EB6D22127}">
      <dgm:prSet/>
      <dgm:spPr/>
      <dgm:t>
        <a:bodyPr/>
        <a:lstStyle/>
        <a:p>
          <a:endParaRPr lang="es-MX"/>
        </a:p>
      </dgm:t>
    </dgm:pt>
    <dgm:pt modelId="{D8137D2A-B931-4D13-A9D7-EE9E5E616B85}" type="pres">
      <dgm:prSet presAssocID="{FF744ED8-EDD3-4B36-A32F-080B2FE3A65E}" presName="outerComposite" presStyleCnt="0">
        <dgm:presLayoutVars>
          <dgm:chMax val="5"/>
          <dgm:dir/>
          <dgm:resizeHandles val="exact"/>
        </dgm:presLayoutVars>
      </dgm:prSet>
      <dgm:spPr/>
    </dgm:pt>
    <dgm:pt modelId="{F4004770-6071-4DD7-A32D-85D4D80DE730}" type="pres">
      <dgm:prSet presAssocID="{FF744ED8-EDD3-4B36-A32F-080B2FE3A65E}" presName="dummyMaxCanvas" presStyleCnt="0">
        <dgm:presLayoutVars/>
      </dgm:prSet>
      <dgm:spPr/>
    </dgm:pt>
    <dgm:pt modelId="{57FCE3B1-2C7D-4664-81C2-F20825DB65C8}" type="pres">
      <dgm:prSet presAssocID="{FF744ED8-EDD3-4B36-A32F-080B2FE3A65E}" presName="ThreeNodes_1" presStyleLbl="node1" presStyleIdx="0" presStyleCnt="3">
        <dgm:presLayoutVars>
          <dgm:bulletEnabled val="1"/>
        </dgm:presLayoutVars>
      </dgm:prSet>
      <dgm:spPr/>
    </dgm:pt>
    <dgm:pt modelId="{5D49989C-68A4-4885-9477-36484BB76506}" type="pres">
      <dgm:prSet presAssocID="{FF744ED8-EDD3-4B36-A32F-080B2FE3A65E}" presName="ThreeNodes_2" presStyleLbl="node1" presStyleIdx="1" presStyleCnt="3">
        <dgm:presLayoutVars>
          <dgm:bulletEnabled val="1"/>
        </dgm:presLayoutVars>
      </dgm:prSet>
      <dgm:spPr/>
    </dgm:pt>
    <dgm:pt modelId="{1662899E-DEA7-4AF6-9405-05DD4BC0B5EB}" type="pres">
      <dgm:prSet presAssocID="{FF744ED8-EDD3-4B36-A32F-080B2FE3A65E}" presName="ThreeNodes_3" presStyleLbl="node1" presStyleIdx="2" presStyleCnt="3">
        <dgm:presLayoutVars>
          <dgm:bulletEnabled val="1"/>
        </dgm:presLayoutVars>
      </dgm:prSet>
      <dgm:spPr/>
    </dgm:pt>
    <dgm:pt modelId="{953FEA54-EA55-44DD-A893-0C2437501D5D}" type="pres">
      <dgm:prSet presAssocID="{FF744ED8-EDD3-4B36-A32F-080B2FE3A65E}" presName="ThreeConn_1-2" presStyleLbl="fgAccFollowNode1" presStyleIdx="0" presStyleCnt="2">
        <dgm:presLayoutVars>
          <dgm:bulletEnabled val="1"/>
        </dgm:presLayoutVars>
      </dgm:prSet>
      <dgm:spPr/>
    </dgm:pt>
    <dgm:pt modelId="{75A57560-62B5-4A78-8ADF-DDB6AEF7116C}" type="pres">
      <dgm:prSet presAssocID="{FF744ED8-EDD3-4B36-A32F-080B2FE3A65E}" presName="ThreeConn_2-3" presStyleLbl="fgAccFollowNode1" presStyleIdx="1" presStyleCnt="2" custLinFactNeighborY="1465">
        <dgm:presLayoutVars>
          <dgm:bulletEnabled val="1"/>
        </dgm:presLayoutVars>
      </dgm:prSet>
      <dgm:spPr/>
    </dgm:pt>
    <dgm:pt modelId="{8D2527F0-A5E2-4667-B8C2-1BD3D47572F9}" type="pres">
      <dgm:prSet presAssocID="{FF744ED8-EDD3-4B36-A32F-080B2FE3A65E}" presName="ThreeNodes_1_text" presStyleLbl="node1" presStyleIdx="2" presStyleCnt="3">
        <dgm:presLayoutVars>
          <dgm:bulletEnabled val="1"/>
        </dgm:presLayoutVars>
      </dgm:prSet>
      <dgm:spPr/>
    </dgm:pt>
    <dgm:pt modelId="{55241E94-2C36-4B36-9F1D-B091EB3F03B4}" type="pres">
      <dgm:prSet presAssocID="{FF744ED8-EDD3-4B36-A32F-080B2FE3A65E}" presName="ThreeNodes_2_text" presStyleLbl="node1" presStyleIdx="2" presStyleCnt="3">
        <dgm:presLayoutVars>
          <dgm:bulletEnabled val="1"/>
        </dgm:presLayoutVars>
      </dgm:prSet>
      <dgm:spPr/>
    </dgm:pt>
    <dgm:pt modelId="{3E2659D1-0ADC-4B45-95CE-00F52A496195}" type="pres">
      <dgm:prSet presAssocID="{FF744ED8-EDD3-4B36-A32F-080B2FE3A65E}" presName="ThreeNodes_3_text" presStyleLbl="node1" presStyleIdx="2" presStyleCnt="3">
        <dgm:presLayoutVars>
          <dgm:bulletEnabled val="1"/>
        </dgm:presLayoutVars>
      </dgm:prSet>
      <dgm:spPr/>
    </dgm:pt>
  </dgm:ptLst>
  <dgm:cxnLst>
    <dgm:cxn modelId="{A6231A0A-9022-4AD4-B849-AF96A523E9D6}" type="presOf" srcId="{0EFACB36-A81A-4DF4-AB2C-5AE578442960}" destId="{57FCE3B1-2C7D-4664-81C2-F20825DB65C8}" srcOrd="0" destOrd="0" presId="urn:microsoft.com/office/officeart/2005/8/layout/vProcess5"/>
    <dgm:cxn modelId="{1C392B19-257E-48A1-BF98-B5E0A19B116C}" type="presOf" srcId="{CC8222FE-AE88-4A15-A5A5-CCAADE0D4345}" destId="{55241E94-2C36-4B36-9F1D-B091EB3F03B4}" srcOrd="1" destOrd="0" presId="urn:microsoft.com/office/officeart/2005/8/layout/vProcess5"/>
    <dgm:cxn modelId="{12B87E27-B763-4071-BEB7-C94EB6D22127}" srcId="{FF744ED8-EDD3-4B36-A32F-080B2FE3A65E}" destId="{2C00DB82-B012-41DD-967D-A90B46D41F0E}" srcOrd="2" destOrd="0" parTransId="{0B16EAC3-55AA-4F9D-BCB1-E3FECD024804}" sibTransId="{F8DA1E7F-2264-4860-B00B-702F6489B773}"/>
    <dgm:cxn modelId="{45276B30-6924-4746-9D29-324CBC78A482}" type="presOf" srcId="{2C00DB82-B012-41DD-967D-A90B46D41F0E}" destId="{3E2659D1-0ADC-4B45-95CE-00F52A496195}" srcOrd="1" destOrd="0" presId="urn:microsoft.com/office/officeart/2005/8/layout/vProcess5"/>
    <dgm:cxn modelId="{2A402A33-34BE-461C-B6F2-1624B3E7180F}" type="presOf" srcId="{2C00DB82-B012-41DD-967D-A90B46D41F0E}" destId="{1662899E-DEA7-4AF6-9405-05DD4BC0B5EB}" srcOrd="0" destOrd="0" presId="urn:microsoft.com/office/officeart/2005/8/layout/vProcess5"/>
    <dgm:cxn modelId="{5DE92745-6FFA-4DF8-BA9A-E789B305610A}" type="presOf" srcId="{FF744ED8-EDD3-4B36-A32F-080B2FE3A65E}" destId="{D8137D2A-B931-4D13-A9D7-EE9E5E616B85}" srcOrd="0" destOrd="0" presId="urn:microsoft.com/office/officeart/2005/8/layout/vProcess5"/>
    <dgm:cxn modelId="{9E389F7A-A30C-411E-8696-A2BBE0C6CF21}" srcId="{FF744ED8-EDD3-4B36-A32F-080B2FE3A65E}" destId="{0EFACB36-A81A-4DF4-AB2C-5AE578442960}" srcOrd="0" destOrd="0" parTransId="{17AC57E1-D78D-4F78-B6E6-7431FD75C71D}" sibTransId="{1C77CE41-537B-45F2-B1F2-161C233CF99D}"/>
    <dgm:cxn modelId="{B569298F-FF73-427D-9A7D-B80B9639205B}" type="presOf" srcId="{B812D9F2-1C4E-40F0-8E34-AB780C8EECB3}" destId="{75A57560-62B5-4A78-8ADF-DDB6AEF7116C}" srcOrd="0" destOrd="0" presId="urn:microsoft.com/office/officeart/2005/8/layout/vProcess5"/>
    <dgm:cxn modelId="{2E1AE2AD-FC58-488A-B6B0-3001952A5F94}" srcId="{FF744ED8-EDD3-4B36-A32F-080B2FE3A65E}" destId="{CC8222FE-AE88-4A15-A5A5-CCAADE0D4345}" srcOrd="1" destOrd="0" parTransId="{6B2FAF6D-254F-41D6-B252-F3684DCAF3BE}" sibTransId="{B812D9F2-1C4E-40F0-8E34-AB780C8EECB3}"/>
    <dgm:cxn modelId="{4EFBB9C0-7C9D-43DF-94D4-8DE8515F33E4}" type="presOf" srcId="{0EFACB36-A81A-4DF4-AB2C-5AE578442960}" destId="{8D2527F0-A5E2-4667-B8C2-1BD3D47572F9}" srcOrd="1" destOrd="0" presId="urn:microsoft.com/office/officeart/2005/8/layout/vProcess5"/>
    <dgm:cxn modelId="{12016DCC-6559-483A-892E-CE9FEB54FA83}" type="presOf" srcId="{1C77CE41-537B-45F2-B1F2-161C233CF99D}" destId="{953FEA54-EA55-44DD-A893-0C2437501D5D}" srcOrd="0" destOrd="0" presId="urn:microsoft.com/office/officeart/2005/8/layout/vProcess5"/>
    <dgm:cxn modelId="{8778E7FA-26CF-4BA0-8022-FAAD3F5389B4}" type="presOf" srcId="{CC8222FE-AE88-4A15-A5A5-CCAADE0D4345}" destId="{5D49989C-68A4-4885-9477-36484BB76506}" srcOrd="0" destOrd="0" presId="urn:microsoft.com/office/officeart/2005/8/layout/vProcess5"/>
    <dgm:cxn modelId="{511F2DCE-5FAA-4D27-B1A5-A3707F4990EA}" type="presParOf" srcId="{D8137D2A-B931-4D13-A9D7-EE9E5E616B85}" destId="{F4004770-6071-4DD7-A32D-85D4D80DE730}" srcOrd="0" destOrd="0" presId="urn:microsoft.com/office/officeart/2005/8/layout/vProcess5"/>
    <dgm:cxn modelId="{C201A558-3A8B-4D7A-84BD-F6FAFC8ADAF1}" type="presParOf" srcId="{D8137D2A-B931-4D13-A9D7-EE9E5E616B85}" destId="{57FCE3B1-2C7D-4664-81C2-F20825DB65C8}" srcOrd="1" destOrd="0" presId="urn:microsoft.com/office/officeart/2005/8/layout/vProcess5"/>
    <dgm:cxn modelId="{C5BD518C-2C52-4080-8CB0-0408B73AE152}" type="presParOf" srcId="{D8137D2A-B931-4D13-A9D7-EE9E5E616B85}" destId="{5D49989C-68A4-4885-9477-36484BB76506}" srcOrd="2" destOrd="0" presId="urn:microsoft.com/office/officeart/2005/8/layout/vProcess5"/>
    <dgm:cxn modelId="{657348BA-F8BD-45C1-B17D-EB916776ED41}" type="presParOf" srcId="{D8137D2A-B931-4D13-A9D7-EE9E5E616B85}" destId="{1662899E-DEA7-4AF6-9405-05DD4BC0B5EB}" srcOrd="3" destOrd="0" presId="urn:microsoft.com/office/officeart/2005/8/layout/vProcess5"/>
    <dgm:cxn modelId="{DF14163C-8613-41D7-A442-254DB9A7E292}" type="presParOf" srcId="{D8137D2A-B931-4D13-A9D7-EE9E5E616B85}" destId="{953FEA54-EA55-44DD-A893-0C2437501D5D}" srcOrd="4" destOrd="0" presId="urn:microsoft.com/office/officeart/2005/8/layout/vProcess5"/>
    <dgm:cxn modelId="{2C6F3EE0-733C-462A-9F00-83F502E202BA}" type="presParOf" srcId="{D8137D2A-B931-4D13-A9D7-EE9E5E616B85}" destId="{75A57560-62B5-4A78-8ADF-DDB6AEF7116C}" srcOrd="5" destOrd="0" presId="urn:microsoft.com/office/officeart/2005/8/layout/vProcess5"/>
    <dgm:cxn modelId="{6578923A-7C8C-49DF-BF41-552E0E037FEE}" type="presParOf" srcId="{D8137D2A-B931-4D13-A9D7-EE9E5E616B85}" destId="{8D2527F0-A5E2-4667-B8C2-1BD3D47572F9}" srcOrd="6" destOrd="0" presId="urn:microsoft.com/office/officeart/2005/8/layout/vProcess5"/>
    <dgm:cxn modelId="{53D285FD-B74C-4E88-8E1D-337C1AFD8AEA}" type="presParOf" srcId="{D8137D2A-B931-4D13-A9D7-EE9E5E616B85}" destId="{55241E94-2C36-4B36-9F1D-B091EB3F03B4}" srcOrd="7" destOrd="0" presId="urn:microsoft.com/office/officeart/2005/8/layout/vProcess5"/>
    <dgm:cxn modelId="{D4EEE443-8A45-4045-92ED-9EEDA77525FE}" type="presParOf" srcId="{D8137D2A-B931-4D13-A9D7-EE9E5E616B85}" destId="{3E2659D1-0ADC-4B45-95CE-00F52A49619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F47512-1B91-4773-A524-D759335672EA}" type="doc">
      <dgm:prSet loTypeId="urn:microsoft.com/office/officeart/2008/layout/CircularPictureCallout" loCatId="picture" qsTypeId="urn:microsoft.com/office/officeart/2005/8/quickstyle/simple1" qsCatId="simple" csTypeId="urn:microsoft.com/office/officeart/2005/8/colors/accent0_1" csCatId="mainScheme" phldr="1"/>
      <dgm:spPr/>
      <dgm:t>
        <a:bodyPr/>
        <a:lstStyle/>
        <a:p>
          <a:endParaRPr lang="es-MX"/>
        </a:p>
      </dgm:t>
    </dgm:pt>
    <dgm:pt modelId="{ECD278C7-ABF5-4ACD-8F9D-482F240D6DAE}">
      <dgm:prSet phldrT="[Texto]" custT="1"/>
      <dgm:spPr/>
      <dgm:t>
        <a:bodyPr/>
        <a:lstStyle/>
        <a:p>
          <a:r>
            <a:rPr lang="es-MX" sz="2800" dirty="0"/>
            <a:t>Escuela de Mileto</a:t>
          </a:r>
          <a:endParaRPr lang="es-MX" sz="1800" dirty="0"/>
        </a:p>
      </dgm:t>
    </dgm:pt>
    <dgm:pt modelId="{65B8929C-EE82-4FF1-8198-357D97C782DE}" type="parTrans" cxnId="{2549F26E-768C-4296-BA72-8A16B95EC91A}">
      <dgm:prSet/>
      <dgm:spPr/>
      <dgm:t>
        <a:bodyPr/>
        <a:lstStyle/>
        <a:p>
          <a:endParaRPr lang="es-MX"/>
        </a:p>
      </dgm:t>
    </dgm:pt>
    <dgm:pt modelId="{AAE38CDB-830F-4E28-897D-211B9761DE87}" type="sibTrans" cxnId="{2549F26E-768C-4296-BA72-8A16B95EC91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t>
        <a:bodyPr/>
        <a:lstStyle/>
        <a:p>
          <a:endParaRPr lang="es-MX"/>
        </a:p>
      </dgm:t>
    </dgm:pt>
    <dgm:pt modelId="{0A81DD68-431F-4707-B31F-AA7FA359A6F1}">
      <dgm:prSet phldrT="[Texto]" phldr="1"/>
      <dgm:spPr/>
      <dgm:t>
        <a:bodyPr/>
        <a:lstStyle/>
        <a:p>
          <a:endParaRPr lang="es-MX"/>
        </a:p>
      </dgm:t>
    </dgm:pt>
    <dgm:pt modelId="{17B61BD5-B3D2-4B56-83E1-D833F4085254}" type="parTrans" cxnId="{20159032-7703-40A2-9FE1-8ECBC5D1A6CD}">
      <dgm:prSet/>
      <dgm:spPr/>
      <dgm:t>
        <a:bodyPr/>
        <a:lstStyle/>
        <a:p>
          <a:endParaRPr lang="es-MX"/>
        </a:p>
      </dgm:t>
    </dgm:pt>
    <dgm:pt modelId="{3458FA99-DDBB-4E90-BA2C-2E18874F6C2A}" type="sibTrans" cxnId="{20159032-7703-40A2-9FE1-8ECBC5D1A6CD}">
      <dgm:prSet/>
      <dgm:spPr/>
      <dgm:t>
        <a:bodyPr/>
        <a:lstStyle/>
        <a:p>
          <a:endParaRPr lang="es-MX"/>
        </a:p>
      </dgm:t>
    </dgm:pt>
    <dgm:pt modelId="{FDE8B7A5-7A36-4874-B9B8-F81F39EEAFC3}">
      <dgm:prSet phldrT="[Texto]" phldr="1"/>
      <dgm:spPr/>
      <dgm:t>
        <a:bodyPr/>
        <a:lstStyle/>
        <a:p>
          <a:endParaRPr lang="es-MX"/>
        </a:p>
      </dgm:t>
    </dgm:pt>
    <dgm:pt modelId="{98B710DD-3B95-4363-9CE9-E6ECC92818DF}" type="parTrans" cxnId="{2D76F203-65CD-4E6E-92E0-C2CDAE7F2E3D}">
      <dgm:prSet/>
      <dgm:spPr/>
      <dgm:t>
        <a:bodyPr/>
        <a:lstStyle/>
        <a:p>
          <a:endParaRPr lang="es-MX"/>
        </a:p>
      </dgm:t>
    </dgm:pt>
    <dgm:pt modelId="{4F445A72-AC2A-4514-9E68-CACD2EBCBEBA}" type="sibTrans" cxnId="{2D76F203-65CD-4E6E-92E0-C2CDAE7F2E3D}">
      <dgm:prSet/>
      <dgm:spPr/>
      <dgm:t>
        <a:bodyPr/>
        <a:lstStyle/>
        <a:p>
          <a:endParaRPr lang="es-MX"/>
        </a:p>
      </dgm:t>
    </dgm:pt>
    <dgm:pt modelId="{E6B3A43A-1D9A-440A-AA7D-CC28F3FAC479}">
      <dgm:prSet phldrT="[Texto]" phldr="1"/>
      <dgm:spPr/>
      <dgm:t>
        <a:bodyPr/>
        <a:lstStyle/>
        <a:p>
          <a:endParaRPr lang="es-MX"/>
        </a:p>
      </dgm:t>
    </dgm:pt>
    <dgm:pt modelId="{65D06F5F-3C09-48A6-B586-4AF15972E59A}" type="parTrans" cxnId="{2D7E4ABF-FC5B-4ABE-B206-E40B9887563E}">
      <dgm:prSet/>
      <dgm:spPr/>
      <dgm:t>
        <a:bodyPr/>
        <a:lstStyle/>
        <a:p>
          <a:endParaRPr lang="es-MX"/>
        </a:p>
      </dgm:t>
    </dgm:pt>
    <dgm:pt modelId="{D5E531C7-026E-4F83-B601-5316B5167A7D}" type="sibTrans" cxnId="{2D7E4ABF-FC5B-4ABE-B206-E40B9887563E}">
      <dgm:prSet/>
      <dgm:spPr/>
      <dgm:t>
        <a:bodyPr/>
        <a:lstStyle/>
        <a:p>
          <a:endParaRPr lang="es-MX"/>
        </a:p>
      </dgm:t>
    </dgm:pt>
    <dgm:pt modelId="{284C75C7-BB7D-4FEE-A8F4-4AED27470D43}" type="pres">
      <dgm:prSet presAssocID="{BFF47512-1B91-4773-A524-D759335672EA}" presName="Name0" presStyleCnt="0">
        <dgm:presLayoutVars>
          <dgm:chMax val="7"/>
          <dgm:chPref val="7"/>
          <dgm:dir/>
        </dgm:presLayoutVars>
      </dgm:prSet>
      <dgm:spPr/>
    </dgm:pt>
    <dgm:pt modelId="{C9244643-5929-4D4C-8577-DA05374B8F52}" type="pres">
      <dgm:prSet presAssocID="{BFF47512-1B91-4773-A524-D759335672EA}" presName="Name1" presStyleCnt="0"/>
      <dgm:spPr/>
    </dgm:pt>
    <dgm:pt modelId="{9261615A-A708-489C-BB92-6ACEEFABBAA6}" type="pres">
      <dgm:prSet presAssocID="{AAE38CDB-830F-4E28-897D-211B9761DE87}" presName="picture_1" presStyleCnt="0"/>
      <dgm:spPr/>
    </dgm:pt>
    <dgm:pt modelId="{66D5E752-CAC7-4B1D-99F5-3F9F58983EE7}" type="pres">
      <dgm:prSet presAssocID="{AAE38CDB-830F-4E28-897D-211B9761DE87}" presName="pictureRepeatNode" presStyleLbl="alignImgPlace1" presStyleIdx="0" presStyleCnt="4"/>
      <dgm:spPr/>
    </dgm:pt>
    <dgm:pt modelId="{A7286E3E-4EF4-4A4E-849A-682F1B236730}" type="pres">
      <dgm:prSet presAssocID="{ECD278C7-ABF5-4ACD-8F9D-482F240D6DAE}" presName="text_1" presStyleLbl="node1" presStyleIdx="0" presStyleCnt="0" custScaleY="172455" custLinFactNeighborX="-1466" custLinFactNeighborY="1074">
        <dgm:presLayoutVars>
          <dgm:bulletEnabled val="1"/>
        </dgm:presLayoutVars>
      </dgm:prSet>
      <dgm:spPr/>
    </dgm:pt>
    <dgm:pt modelId="{664E812D-843C-4379-915A-762F3AA8C941}" type="pres">
      <dgm:prSet presAssocID="{3458FA99-DDBB-4E90-BA2C-2E18874F6C2A}" presName="picture_2" presStyleCnt="0"/>
      <dgm:spPr/>
    </dgm:pt>
    <dgm:pt modelId="{C9AD9BDB-EFB1-44DD-AFD2-E53421B9C001}" type="pres">
      <dgm:prSet presAssocID="{3458FA99-DDBB-4E90-BA2C-2E18874F6C2A}" presName="pictureRepeatNode" presStyleLbl="alignImgPlace1" presStyleIdx="1" presStyleCnt="4"/>
      <dgm:spPr/>
    </dgm:pt>
    <dgm:pt modelId="{07C0D732-13F3-47B5-90A8-00E77A915402}" type="pres">
      <dgm:prSet presAssocID="{0A81DD68-431F-4707-B31F-AA7FA359A6F1}" presName="line_2" presStyleLbl="parChTrans1D1" presStyleIdx="0" presStyleCnt="3"/>
      <dgm:spPr/>
    </dgm:pt>
    <dgm:pt modelId="{82C838AC-3ACC-4708-87D9-1793A9FD0CB9}" type="pres">
      <dgm:prSet presAssocID="{0A81DD68-431F-4707-B31F-AA7FA359A6F1}" presName="textparent_2" presStyleLbl="node1" presStyleIdx="0" presStyleCnt="0"/>
      <dgm:spPr/>
    </dgm:pt>
    <dgm:pt modelId="{D5842C2C-85C3-48C8-9426-E53C9B2157ED}" type="pres">
      <dgm:prSet presAssocID="{0A81DD68-431F-4707-B31F-AA7FA359A6F1}" presName="text_2" presStyleLbl="revTx" presStyleIdx="0" presStyleCnt="3">
        <dgm:presLayoutVars>
          <dgm:bulletEnabled val="1"/>
        </dgm:presLayoutVars>
      </dgm:prSet>
      <dgm:spPr/>
    </dgm:pt>
    <dgm:pt modelId="{A5C62BB5-F29A-479C-8FA0-B470F6F735F0}" type="pres">
      <dgm:prSet presAssocID="{4F445A72-AC2A-4514-9E68-CACD2EBCBEBA}" presName="picture_3" presStyleCnt="0"/>
      <dgm:spPr/>
    </dgm:pt>
    <dgm:pt modelId="{7D507E51-65A0-4714-AC9D-91CF997C98BF}" type="pres">
      <dgm:prSet presAssocID="{4F445A72-AC2A-4514-9E68-CACD2EBCBEBA}" presName="pictureRepeatNode" presStyleLbl="alignImgPlace1" presStyleIdx="2" presStyleCnt="4"/>
      <dgm:spPr/>
    </dgm:pt>
    <dgm:pt modelId="{3597CD3A-8B6C-468C-9BA3-204776396EE0}" type="pres">
      <dgm:prSet presAssocID="{FDE8B7A5-7A36-4874-B9B8-F81F39EEAFC3}" presName="line_3" presStyleLbl="parChTrans1D1" presStyleIdx="1" presStyleCnt="3"/>
      <dgm:spPr/>
    </dgm:pt>
    <dgm:pt modelId="{9F883034-5247-40EF-932E-F1BB6C4A8857}" type="pres">
      <dgm:prSet presAssocID="{FDE8B7A5-7A36-4874-B9B8-F81F39EEAFC3}" presName="textparent_3" presStyleLbl="node1" presStyleIdx="0" presStyleCnt="0"/>
      <dgm:spPr/>
    </dgm:pt>
    <dgm:pt modelId="{21EF0534-ECD2-41C5-9B8C-18BECC4314F9}" type="pres">
      <dgm:prSet presAssocID="{FDE8B7A5-7A36-4874-B9B8-F81F39EEAFC3}" presName="text_3" presStyleLbl="revTx" presStyleIdx="1" presStyleCnt="3">
        <dgm:presLayoutVars>
          <dgm:bulletEnabled val="1"/>
        </dgm:presLayoutVars>
      </dgm:prSet>
      <dgm:spPr/>
    </dgm:pt>
    <dgm:pt modelId="{4620E5E8-0741-433A-82EC-0F81EF92F5A8}" type="pres">
      <dgm:prSet presAssocID="{D5E531C7-026E-4F83-B601-5316B5167A7D}" presName="picture_4" presStyleCnt="0"/>
      <dgm:spPr/>
    </dgm:pt>
    <dgm:pt modelId="{A41E9A00-90EB-4CE5-9019-85D813335DDA}" type="pres">
      <dgm:prSet presAssocID="{D5E531C7-026E-4F83-B601-5316B5167A7D}" presName="pictureRepeatNode" presStyleLbl="alignImgPlace1" presStyleIdx="3" presStyleCnt="4"/>
      <dgm:spPr/>
    </dgm:pt>
    <dgm:pt modelId="{90C5EEA2-4098-4693-8DEF-6EF4E33C4D24}" type="pres">
      <dgm:prSet presAssocID="{E6B3A43A-1D9A-440A-AA7D-CC28F3FAC479}" presName="line_4" presStyleLbl="parChTrans1D1" presStyleIdx="2" presStyleCnt="3"/>
      <dgm:spPr/>
    </dgm:pt>
    <dgm:pt modelId="{2CED53AC-1416-4895-A721-C791976D5FE8}" type="pres">
      <dgm:prSet presAssocID="{E6B3A43A-1D9A-440A-AA7D-CC28F3FAC479}" presName="textparent_4" presStyleLbl="node1" presStyleIdx="0" presStyleCnt="0"/>
      <dgm:spPr/>
    </dgm:pt>
    <dgm:pt modelId="{8284F054-1F44-41E0-A52D-AB0E02F034B0}" type="pres">
      <dgm:prSet presAssocID="{E6B3A43A-1D9A-440A-AA7D-CC28F3FAC479}" presName="text_4" presStyleLbl="revTx" presStyleIdx="2" presStyleCnt="3">
        <dgm:presLayoutVars>
          <dgm:bulletEnabled val="1"/>
        </dgm:presLayoutVars>
      </dgm:prSet>
      <dgm:spPr/>
    </dgm:pt>
  </dgm:ptLst>
  <dgm:cxnLst>
    <dgm:cxn modelId="{2D76F203-65CD-4E6E-92E0-C2CDAE7F2E3D}" srcId="{BFF47512-1B91-4773-A524-D759335672EA}" destId="{FDE8B7A5-7A36-4874-B9B8-F81F39EEAFC3}" srcOrd="2" destOrd="0" parTransId="{98B710DD-3B95-4363-9CE9-E6ECC92818DF}" sibTransId="{4F445A72-AC2A-4514-9E68-CACD2EBCBEBA}"/>
    <dgm:cxn modelId="{50300316-EF47-47AD-BCD6-4177FEC615DB}" type="presOf" srcId="{AAE38CDB-830F-4E28-897D-211B9761DE87}" destId="{66D5E752-CAC7-4B1D-99F5-3F9F58983EE7}" srcOrd="0" destOrd="0" presId="urn:microsoft.com/office/officeart/2008/layout/CircularPictureCallout"/>
    <dgm:cxn modelId="{C249AD18-F2BE-4B9D-874A-8480679458FF}" type="presOf" srcId="{0A81DD68-431F-4707-B31F-AA7FA359A6F1}" destId="{D5842C2C-85C3-48C8-9426-E53C9B2157ED}" srcOrd="0" destOrd="0" presId="urn:microsoft.com/office/officeart/2008/layout/CircularPictureCallout"/>
    <dgm:cxn modelId="{853BD518-06F3-4B9F-8E76-7C3667A269A9}" type="presOf" srcId="{D5E531C7-026E-4F83-B601-5316B5167A7D}" destId="{A41E9A00-90EB-4CE5-9019-85D813335DDA}" srcOrd="0" destOrd="0" presId="urn:microsoft.com/office/officeart/2008/layout/CircularPictureCallout"/>
    <dgm:cxn modelId="{20159032-7703-40A2-9FE1-8ECBC5D1A6CD}" srcId="{BFF47512-1B91-4773-A524-D759335672EA}" destId="{0A81DD68-431F-4707-B31F-AA7FA359A6F1}" srcOrd="1" destOrd="0" parTransId="{17B61BD5-B3D2-4B56-83E1-D833F4085254}" sibTransId="{3458FA99-DDBB-4E90-BA2C-2E18874F6C2A}"/>
    <dgm:cxn modelId="{09224233-E781-43D6-9779-15BB0144EF52}" type="presOf" srcId="{3458FA99-DDBB-4E90-BA2C-2E18874F6C2A}" destId="{C9AD9BDB-EFB1-44DD-AFD2-E53421B9C001}" srcOrd="0" destOrd="0" presId="urn:microsoft.com/office/officeart/2008/layout/CircularPictureCallout"/>
    <dgm:cxn modelId="{2549F26E-768C-4296-BA72-8A16B95EC91A}" srcId="{BFF47512-1B91-4773-A524-D759335672EA}" destId="{ECD278C7-ABF5-4ACD-8F9D-482F240D6DAE}" srcOrd="0" destOrd="0" parTransId="{65B8929C-EE82-4FF1-8198-357D97C782DE}" sibTransId="{AAE38CDB-830F-4E28-897D-211B9761DE87}"/>
    <dgm:cxn modelId="{17550775-C7C2-4353-B015-352BDD7662FB}" type="presOf" srcId="{E6B3A43A-1D9A-440A-AA7D-CC28F3FAC479}" destId="{8284F054-1F44-41E0-A52D-AB0E02F034B0}" srcOrd="0" destOrd="0" presId="urn:microsoft.com/office/officeart/2008/layout/CircularPictureCallout"/>
    <dgm:cxn modelId="{42586F87-D1CC-42A8-B84E-D48646388826}" type="presOf" srcId="{FDE8B7A5-7A36-4874-B9B8-F81F39EEAFC3}" destId="{21EF0534-ECD2-41C5-9B8C-18BECC4314F9}" srcOrd="0" destOrd="0" presId="urn:microsoft.com/office/officeart/2008/layout/CircularPictureCallout"/>
    <dgm:cxn modelId="{DEA9088B-FA8E-4B8D-8C05-9B9CDDFACC37}" type="presOf" srcId="{4F445A72-AC2A-4514-9E68-CACD2EBCBEBA}" destId="{7D507E51-65A0-4714-AC9D-91CF997C98BF}" srcOrd="0" destOrd="0" presId="urn:microsoft.com/office/officeart/2008/layout/CircularPictureCallout"/>
    <dgm:cxn modelId="{2D7E4ABF-FC5B-4ABE-B206-E40B9887563E}" srcId="{BFF47512-1B91-4773-A524-D759335672EA}" destId="{E6B3A43A-1D9A-440A-AA7D-CC28F3FAC479}" srcOrd="3" destOrd="0" parTransId="{65D06F5F-3C09-48A6-B586-4AF15972E59A}" sibTransId="{D5E531C7-026E-4F83-B601-5316B5167A7D}"/>
    <dgm:cxn modelId="{F1409FE3-6F6D-4E58-8889-11F80500DC1C}" type="presOf" srcId="{ECD278C7-ABF5-4ACD-8F9D-482F240D6DAE}" destId="{A7286E3E-4EF4-4A4E-849A-682F1B236730}" srcOrd="0" destOrd="0" presId="urn:microsoft.com/office/officeart/2008/layout/CircularPictureCallout"/>
    <dgm:cxn modelId="{F2C389E4-C848-47D9-BF10-B23A9D892446}" type="presOf" srcId="{BFF47512-1B91-4773-A524-D759335672EA}" destId="{284C75C7-BB7D-4FEE-A8F4-4AED27470D43}" srcOrd="0" destOrd="0" presId="urn:microsoft.com/office/officeart/2008/layout/CircularPictureCallout"/>
    <dgm:cxn modelId="{3C86DF4D-FE2E-41BC-A95D-EBFEC3409035}" type="presParOf" srcId="{284C75C7-BB7D-4FEE-A8F4-4AED27470D43}" destId="{C9244643-5929-4D4C-8577-DA05374B8F52}" srcOrd="0" destOrd="0" presId="urn:microsoft.com/office/officeart/2008/layout/CircularPictureCallout"/>
    <dgm:cxn modelId="{B650B816-7A9B-41F9-9AD6-6AF36E772E6E}" type="presParOf" srcId="{C9244643-5929-4D4C-8577-DA05374B8F52}" destId="{9261615A-A708-489C-BB92-6ACEEFABBAA6}" srcOrd="0" destOrd="0" presId="urn:microsoft.com/office/officeart/2008/layout/CircularPictureCallout"/>
    <dgm:cxn modelId="{F242CD6E-ABC5-4DC5-8E24-E7DBFC91A88E}" type="presParOf" srcId="{9261615A-A708-489C-BB92-6ACEEFABBAA6}" destId="{66D5E752-CAC7-4B1D-99F5-3F9F58983EE7}" srcOrd="0" destOrd="0" presId="urn:microsoft.com/office/officeart/2008/layout/CircularPictureCallout"/>
    <dgm:cxn modelId="{873165AA-3AE6-44A4-9BA1-386AE47B40F8}" type="presParOf" srcId="{C9244643-5929-4D4C-8577-DA05374B8F52}" destId="{A7286E3E-4EF4-4A4E-849A-682F1B236730}" srcOrd="1" destOrd="0" presId="urn:microsoft.com/office/officeart/2008/layout/CircularPictureCallout"/>
    <dgm:cxn modelId="{D3543D1A-D386-417F-8555-1F36F2F3E544}" type="presParOf" srcId="{C9244643-5929-4D4C-8577-DA05374B8F52}" destId="{664E812D-843C-4379-915A-762F3AA8C941}" srcOrd="2" destOrd="0" presId="urn:microsoft.com/office/officeart/2008/layout/CircularPictureCallout"/>
    <dgm:cxn modelId="{B9DD3F62-EDB2-47B0-BCDE-4DDBE4414AEF}" type="presParOf" srcId="{664E812D-843C-4379-915A-762F3AA8C941}" destId="{C9AD9BDB-EFB1-44DD-AFD2-E53421B9C001}" srcOrd="0" destOrd="0" presId="urn:microsoft.com/office/officeart/2008/layout/CircularPictureCallout"/>
    <dgm:cxn modelId="{F7A7530E-49A9-4D66-AE9C-640DD5FEB578}" type="presParOf" srcId="{C9244643-5929-4D4C-8577-DA05374B8F52}" destId="{07C0D732-13F3-47B5-90A8-00E77A915402}" srcOrd="3" destOrd="0" presId="urn:microsoft.com/office/officeart/2008/layout/CircularPictureCallout"/>
    <dgm:cxn modelId="{205712B3-64B7-4596-B4BA-55DC736B451B}" type="presParOf" srcId="{C9244643-5929-4D4C-8577-DA05374B8F52}" destId="{82C838AC-3ACC-4708-87D9-1793A9FD0CB9}" srcOrd="4" destOrd="0" presId="urn:microsoft.com/office/officeart/2008/layout/CircularPictureCallout"/>
    <dgm:cxn modelId="{08822225-D1AE-4185-919B-C5858060E955}" type="presParOf" srcId="{82C838AC-3ACC-4708-87D9-1793A9FD0CB9}" destId="{D5842C2C-85C3-48C8-9426-E53C9B2157ED}" srcOrd="0" destOrd="0" presId="urn:microsoft.com/office/officeart/2008/layout/CircularPictureCallout"/>
    <dgm:cxn modelId="{56DB593B-6D95-457F-BED0-A77A88B5C4CC}" type="presParOf" srcId="{C9244643-5929-4D4C-8577-DA05374B8F52}" destId="{A5C62BB5-F29A-479C-8FA0-B470F6F735F0}" srcOrd="5" destOrd="0" presId="urn:microsoft.com/office/officeart/2008/layout/CircularPictureCallout"/>
    <dgm:cxn modelId="{ED5501AE-CA53-4101-8E75-2096DBE0F5A8}" type="presParOf" srcId="{A5C62BB5-F29A-479C-8FA0-B470F6F735F0}" destId="{7D507E51-65A0-4714-AC9D-91CF997C98BF}" srcOrd="0" destOrd="0" presId="urn:microsoft.com/office/officeart/2008/layout/CircularPictureCallout"/>
    <dgm:cxn modelId="{976948A8-0A53-4F50-A0D1-F32DE6677B67}" type="presParOf" srcId="{C9244643-5929-4D4C-8577-DA05374B8F52}" destId="{3597CD3A-8B6C-468C-9BA3-204776396EE0}" srcOrd="6" destOrd="0" presId="urn:microsoft.com/office/officeart/2008/layout/CircularPictureCallout"/>
    <dgm:cxn modelId="{33A178F6-7240-4768-8107-702184434A6D}" type="presParOf" srcId="{C9244643-5929-4D4C-8577-DA05374B8F52}" destId="{9F883034-5247-40EF-932E-F1BB6C4A8857}" srcOrd="7" destOrd="0" presId="urn:microsoft.com/office/officeart/2008/layout/CircularPictureCallout"/>
    <dgm:cxn modelId="{EDE96789-0620-470B-A827-9C4E61A2274C}" type="presParOf" srcId="{9F883034-5247-40EF-932E-F1BB6C4A8857}" destId="{21EF0534-ECD2-41C5-9B8C-18BECC4314F9}" srcOrd="0" destOrd="0" presId="urn:microsoft.com/office/officeart/2008/layout/CircularPictureCallout"/>
    <dgm:cxn modelId="{4D639576-4D26-4D94-B0C5-915C03F9FD9B}" type="presParOf" srcId="{C9244643-5929-4D4C-8577-DA05374B8F52}" destId="{4620E5E8-0741-433A-82EC-0F81EF92F5A8}" srcOrd="8" destOrd="0" presId="urn:microsoft.com/office/officeart/2008/layout/CircularPictureCallout"/>
    <dgm:cxn modelId="{E8D5903E-E940-4BCC-87D1-AA449FF3BDE2}" type="presParOf" srcId="{4620E5E8-0741-433A-82EC-0F81EF92F5A8}" destId="{A41E9A00-90EB-4CE5-9019-85D813335DDA}" srcOrd="0" destOrd="0" presId="urn:microsoft.com/office/officeart/2008/layout/CircularPictureCallout"/>
    <dgm:cxn modelId="{CD7058CB-6222-4C9F-A755-0CDF34574ED2}" type="presParOf" srcId="{C9244643-5929-4D4C-8577-DA05374B8F52}" destId="{90C5EEA2-4098-4693-8DEF-6EF4E33C4D24}" srcOrd="9" destOrd="0" presId="urn:microsoft.com/office/officeart/2008/layout/CircularPictureCallout"/>
    <dgm:cxn modelId="{A5A5C614-8DE2-4016-80B6-56FA09529635}" type="presParOf" srcId="{C9244643-5929-4D4C-8577-DA05374B8F52}" destId="{2CED53AC-1416-4895-A721-C791976D5FE8}" srcOrd="10" destOrd="0" presId="urn:microsoft.com/office/officeart/2008/layout/CircularPictureCallout"/>
    <dgm:cxn modelId="{74955985-F115-4E92-B1FF-3BA2A97FB9CF}" type="presParOf" srcId="{2CED53AC-1416-4895-A721-C791976D5FE8}" destId="{8284F054-1F44-41E0-A52D-AB0E02F034B0}"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0B530-FB4E-4432-B546-BF4D59B4A35C}">
      <dsp:nvSpPr>
        <dsp:cNvPr id="0" name=""/>
        <dsp:cNvSpPr/>
      </dsp:nvSpPr>
      <dsp:spPr>
        <a:xfrm>
          <a:off x="2163485" y="677107"/>
          <a:ext cx="4534650" cy="4534650"/>
        </a:xfrm>
        <a:prstGeom prst="blockArc">
          <a:avLst>
            <a:gd name="adj1" fmla="val 5358261"/>
            <a:gd name="adj2" fmla="val 16158261"/>
            <a:gd name="adj3" fmla="val 4635"/>
          </a:avLst>
        </a:prstGeom>
        <a:solidFill>
          <a:schemeClr val="accent3">
            <a:shade val="90000"/>
            <a:hueOff val="-281529"/>
            <a:satOff val="-13124"/>
            <a:lumOff val="3527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7038D8-5B3C-49D3-BC67-041E030274F5}">
      <dsp:nvSpPr>
        <dsp:cNvPr id="0" name=""/>
        <dsp:cNvSpPr/>
      </dsp:nvSpPr>
      <dsp:spPr>
        <a:xfrm>
          <a:off x="2163485" y="677107"/>
          <a:ext cx="4534650" cy="4534650"/>
        </a:xfrm>
        <a:prstGeom prst="blockArc">
          <a:avLst>
            <a:gd name="adj1" fmla="val 16158261"/>
            <a:gd name="adj2" fmla="val 5358261"/>
            <a:gd name="adj3" fmla="val 4635"/>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F403A-3919-4B46-8036-2438FF532013}">
      <dsp:nvSpPr>
        <dsp:cNvPr id="0" name=""/>
        <dsp:cNvSpPr/>
      </dsp:nvSpPr>
      <dsp:spPr>
        <a:xfrm>
          <a:off x="2641694" y="1902309"/>
          <a:ext cx="3632011" cy="2085193"/>
        </a:xfrm>
        <a:prstGeom prst="ellipse">
          <a:avLst/>
        </a:prstGeom>
        <a:solidFill>
          <a:schemeClr val="accent1">
            <a:lumMod val="40000"/>
            <a:lumOff val="60000"/>
            <a:alpha val="9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El universo..</a:t>
          </a:r>
        </a:p>
      </dsp:txBody>
      <dsp:txXfrm>
        <a:off x="3173590" y="2207678"/>
        <a:ext cx="2568219" cy="1474455"/>
      </dsp:txXfrm>
    </dsp:sp>
    <dsp:sp modelId="{004566F9-5DDF-4323-968D-C82BF17EAF01}">
      <dsp:nvSpPr>
        <dsp:cNvPr id="0" name=""/>
        <dsp:cNvSpPr/>
      </dsp:nvSpPr>
      <dsp:spPr>
        <a:xfrm>
          <a:off x="2695490" y="0"/>
          <a:ext cx="3416860" cy="1459635"/>
        </a:xfrm>
        <a:prstGeom prst="ellipse">
          <a:avLst/>
        </a:prstGeom>
        <a:solidFill>
          <a:schemeClr val="accent1">
            <a:lumMod val="40000"/>
            <a:lumOff val="60000"/>
            <a:alpha val="9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Los adultos libres</a:t>
          </a:r>
        </a:p>
      </dsp:txBody>
      <dsp:txXfrm>
        <a:off x="3195878" y="213759"/>
        <a:ext cx="2416084" cy="1032117"/>
      </dsp:txXfrm>
    </dsp:sp>
    <dsp:sp modelId="{D0DAF670-42E6-459E-9332-3DEC046DB21F}">
      <dsp:nvSpPr>
        <dsp:cNvPr id="0" name=""/>
        <dsp:cNvSpPr/>
      </dsp:nvSpPr>
      <dsp:spPr>
        <a:xfrm>
          <a:off x="2641694" y="4429230"/>
          <a:ext cx="3632011" cy="1459635"/>
        </a:xfrm>
        <a:prstGeom prst="ellipse">
          <a:avLst/>
        </a:prstGeom>
        <a:solidFill>
          <a:schemeClr val="accent1">
            <a:lumMod val="40000"/>
            <a:lumOff val="60000"/>
            <a:alpha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Jerarquía de fuerzas cósmicas</a:t>
          </a:r>
        </a:p>
      </dsp:txBody>
      <dsp:txXfrm>
        <a:off x="3173590" y="4642989"/>
        <a:ext cx="2568219" cy="1032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CE3B1-2C7D-4664-81C2-F20825DB65C8}">
      <dsp:nvSpPr>
        <dsp:cNvPr id="0" name=""/>
        <dsp:cNvSpPr/>
      </dsp:nvSpPr>
      <dsp:spPr>
        <a:xfrm>
          <a:off x="0" y="0"/>
          <a:ext cx="7850523" cy="1411940"/>
        </a:xfrm>
        <a:prstGeom prst="roundRect">
          <a:avLst>
            <a:gd name="adj" fmla="val 10000"/>
          </a:avLst>
        </a:prstGeom>
        <a:solidFill>
          <a:schemeClr val="accent1">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MX" sz="1400" b="1" kern="1200" dirty="0"/>
            <a:t>ANU.- DIOS DEL CIELO, Esta por encima de todas las cosas y es la fuerza mas importante del cosmos.</a:t>
          </a:r>
        </a:p>
      </dsp:txBody>
      <dsp:txXfrm>
        <a:off x="41354" y="41354"/>
        <a:ext cx="6326930" cy="1329232"/>
      </dsp:txXfrm>
    </dsp:sp>
    <dsp:sp modelId="{5D49989C-68A4-4885-9477-36484BB76506}">
      <dsp:nvSpPr>
        <dsp:cNvPr id="0" name=""/>
        <dsp:cNvSpPr/>
      </dsp:nvSpPr>
      <dsp:spPr>
        <a:xfrm>
          <a:off x="692693" y="1647264"/>
          <a:ext cx="7850523" cy="141194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MX" sz="1400" b="1" kern="1200" dirty="0">
              <a:solidFill>
                <a:schemeClr val="tx1"/>
              </a:solidFill>
            </a:rPr>
            <a:t>ENLIL.- DIOS DE LA TEMPESTAD, identificado con el dios guerrero Marduk, su nombre significa “Señor Tempestad”- simbolizaba fuerza de todos los elementos que encarna en los dioses que someten y castigan a los mortales.</a:t>
          </a:r>
          <a:endParaRPr lang="es-MX" sz="1400" b="1" kern="1200" dirty="0"/>
        </a:p>
      </dsp:txBody>
      <dsp:txXfrm>
        <a:off x="734047" y="1688618"/>
        <a:ext cx="6157360" cy="1329232"/>
      </dsp:txXfrm>
    </dsp:sp>
    <dsp:sp modelId="{1662899E-DEA7-4AF6-9405-05DD4BC0B5EB}">
      <dsp:nvSpPr>
        <dsp:cNvPr id="0" name=""/>
        <dsp:cNvSpPr/>
      </dsp:nvSpPr>
      <dsp:spPr>
        <a:xfrm>
          <a:off x="1385386" y="3294528"/>
          <a:ext cx="7850523" cy="1411940"/>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1" kern="1200" dirty="0">
              <a:solidFill>
                <a:schemeClr val="tx1"/>
              </a:solidFill>
            </a:rPr>
            <a:t>LA TIERRA, elemento fundamental del universo visible “madre tierra”: fecunda, brinda cosas buenas a seres humanos.</a:t>
          </a:r>
        </a:p>
        <a:p>
          <a:pPr marL="0" lvl="0" indent="0" algn="l" defTabSz="711200">
            <a:lnSpc>
              <a:spcPct val="90000"/>
            </a:lnSpc>
            <a:spcBef>
              <a:spcPct val="0"/>
            </a:spcBef>
            <a:spcAft>
              <a:spcPct val="35000"/>
            </a:spcAft>
            <a:buNone/>
          </a:pPr>
          <a:r>
            <a:rPr lang="es-MX" sz="1600" b="1" kern="1200" dirty="0">
              <a:solidFill>
                <a:schemeClr val="tx1"/>
              </a:solidFill>
            </a:rPr>
            <a:t>Concebida como “Señora de las Montañas”</a:t>
          </a:r>
        </a:p>
      </dsp:txBody>
      <dsp:txXfrm>
        <a:off x="1426740" y="3335882"/>
        <a:ext cx="6157360" cy="1329232"/>
      </dsp:txXfrm>
    </dsp:sp>
    <dsp:sp modelId="{953FEA54-EA55-44DD-A893-0C2437501D5D}">
      <dsp:nvSpPr>
        <dsp:cNvPr id="0" name=""/>
        <dsp:cNvSpPr/>
      </dsp:nvSpPr>
      <dsp:spPr>
        <a:xfrm>
          <a:off x="6932762" y="1070721"/>
          <a:ext cx="917761" cy="917761"/>
        </a:xfrm>
        <a:prstGeom prst="downArrow">
          <a:avLst>
            <a:gd name="adj1" fmla="val 55000"/>
            <a:gd name="adj2" fmla="val 45000"/>
          </a:avLst>
        </a:prstGeom>
        <a:solidFill>
          <a:schemeClr val="accent2">
            <a:alpha val="9000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MX" sz="3600" kern="1200"/>
        </a:p>
      </dsp:txBody>
      <dsp:txXfrm>
        <a:off x="7139258" y="1070721"/>
        <a:ext cx="504769" cy="690615"/>
      </dsp:txXfrm>
    </dsp:sp>
    <dsp:sp modelId="{75A57560-62B5-4A78-8ADF-DDB6AEF7116C}">
      <dsp:nvSpPr>
        <dsp:cNvPr id="0" name=""/>
        <dsp:cNvSpPr/>
      </dsp:nvSpPr>
      <dsp:spPr>
        <a:xfrm>
          <a:off x="7625455" y="2722018"/>
          <a:ext cx="917761" cy="917761"/>
        </a:xfrm>
        <a:prstGeom prst="downArrow">
          <a:avLst>
            <a:gd name="adj1" fmla="val 55000"/>
            <a:gd name="adj2" fmla="val 45000"/>
          </a:avLst>
        </a:prstGeom>
        <a:solidFill>
          <a:schemeClr val="accent2">
            <a:alpha val="9000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MX" sz="3600" kern="1200"/>
        </a:p>
      </dsp:txBody>
      <dsp:txXfrm>
        <a:off x="7831951" y="2722018"/>
        <a:ext cx="504769" cy="690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5EEA2-4098-4693-8DEF-6EF4E33C4D24}">
      <dsp:nvSpPr>
        <dsp:cNvPr id="0" name=""/>
        <dsp:cNvSpPr/>
      </dsp:nvSpPr>
      <dsp:spPr>
        <a:xfrm>
          <a:off x="2922913" y="4653018"/>
          <a:ext cx="4475530" cy="0"/>
        </a:xfrm>
        <a:prstGeom prst="line">
          <a:avLst/>
        </a:pr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97CD3A-8B6C-468C-9BA3-204776396EE0}">
      <dsp:nvSpPr>
        <dsp:cNvPr id="0" name=""/>
        <dsp:cNvSpPr/>
      </dsp:nvSpPr>
      <dsp:spPr>
        <a:xfrm>
          <a:off x="2922913" y="3092823"/>
          <a:ext cx="3833622" cy="0"/>
        </a:xfrm>
        <a:prstGeom prst="line">
          <a:avLst/>
        </a:pr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0D732-13F3-47B5-90A8-00E77A915402}">
      <dsp:nvSpPr>
        <dsp:cNvPr id="0" name=""/>
        <dsp:cNvSpPr/>
      </dsp:nvSpPr>
      <dsp:spPr>
        <a:xfrm>
          <a:off x="2922913" y="1532628"/>
          <a:ext cx="4475530" cy="0"/>
        </a:xfrm>
        <a:prstGeom prst="line">
          <a:avLst/>
        </a:pr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D5E752-CAC7-4B1D-99F5-3F9F58983EE7}">
      <dsp:nvSpPr>
        <dsp:cNvPr id="0" name=""/>
        <dsp:cNvSpPr/>
      </dsp:nvSpPr>
      <dsp:spPr>
        <a:xfrm>
          <a:off x="694063" y="863973"/>
          <a:ext cx="4457700" cy="44577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286E3E-4EF4-4A4E-849A-682F1B236730}">
      <dsp:nvSpPr>
        <dsp:cNvPr id="0" name=""/>
        <dsp:cNvSpPr/>
      </dsp:nvSpPr>
      <dsp:spPr>
        <a:xfrm>
          <a:off x="1454625" y="2713889"/>
          <a:ext cx="2852928" cy="2536883"/>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s-MX" sz="2800" kern="1200" dirty="0"/>
            <a:t>Escuela de Mileto</a:t>
          </a:r>
          <a:endParaRPr lang="es-MX" sz="1800" kern="1200" dirty="0"/>
        </a:p>
      </dsp:txBody>
      <dsp:txXfrm>
        <a:off x="1454625" y="2713889"/>
        <a:ext cx="2852928" cy="2536883"/>
      </dsp:txXfrm>
    </dsp:sp>
    <dsp:sp modelId="{C9AD9BDB-EFB1-44DD-AFD2-E53421B9C001}">
      <dsp:nvSpPr>
        <dsp:cNvPr id="0" name=""/>
        <dsp:cNvSpPr/>
      </dsp:nvSpPr>
      <dsp:spPr>
        <a:xfrm>
          <a:off x="6729789" y="863973"/>
          <a:ext cx="1337310" cy="1337310"/>
        </a:xfrm>
        <a:prstGeom prst="ellipse">
          <a:avLst/>
        </a:prstGeom>
        <a:solidFill>
          <a:schemeClr val="dk1">
            <a:tint val="40000"/>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842C2C-85C3-48C8-9426-E53C9B2157ED}">
      <dsp:nvSpPr>
        <dsp:cNvPr id="0" name=""/>
        <dsp:cNvSpPr/>
      </dsp:nvSpPr>
      <dsp:spPr>
        <a:xfrm>
          <a:off x="8067099" y="863973"/>
          <a:ext cx="154236" cy="133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s-MX" sz="500" kern="1200"/>
        </a:p>
      </dsp:txBody>
      <dsp:txXfrm>
        <a:off x="8067099" y="863973"/>
        <a:ext cx="154236" cy="1337310"/>
      </dsp:txXfrm>
    </dsp:sp>
    <dsp:sp modelId="{7D507E51-65A0-4714-AC9D-91CF997C98BF}">
      <dsp:nvSpPr>
        <dsp:cNvPr id="0" name=""/>
        <dsp:cNvSpPr/>
      </dsp:nvSpPr>
      <dsp:spPr>
        <a:xfrm>
          <a:off x="6087880" y="2424168"/>
          <a:ext cx="1337310" cy="1337310"/>
        </a:xfrm>
        <a:prstGeom prst="ellipse">
          <a:avLst/>
        </a:prstGeom>
        <a:solidFill>
          <a:schemeClr val="dk1">
            <a:tint val="40000"/>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EF0534-ECD2-41C5-9B8C-18BECC4314F9}">
      <dsp:nvSpPr>
        <dsp:cNvPr id="0" name=""/>
        <dsp:cNvSpPr/>
      </dsp:nvSpPr>
      <dsp:spPr>
        <a:xfrm>
          <a:off x="7425190" y="2424168"/>
          <a:ext cx="218427" cy="133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s-MX" sz="500" kern="1200"/>
        </a:p>
      </dsp:txBody>
      <dsp:txXfrm>
        <a:off x="7425190" y="2424168"/>
        <a:ext cx="218427" cy="1337310"/>
      </dsp:txXfrm>
    </dsp:sp>
    <dsp:sp modelId="{A41E9A00-90EB-4CE5-9019-85D813335DDA}">
      <dsp:nvSpPr>
        <dsp:cNvPr id="0" name=""/>
        <dsp:cNvSpPr/>
      </dsp:nvSpPr>
      <dsp:spPr>
        <a:xfrm>
          <a:off x="6729789" y="3984363"/>
          <a:ext cx="1337310" cy="1337310"/>
        </a:xfrm>
        <a:prstGeom prst="ellipse">
          <a:avLst/>
        </a:prstGeom>
        <a:solidFill>
          <a:schemeClr val="dk1">
            <a:tint val="40000"/>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84F054-1F44-41E0-A52D-AB0E02F034B0}">
      <dsp:nvSpPr>
        <dsp:cNvPr id="0" name=""/>
        <dsp:cNvSpPr/>
      </dsp:nvSpPr>
      <dsp:spPr>
        <a:xfrm>
          <a:off x="8067099" y="3984363"/>
          <a:ext cx="154236" cy="133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s-MX" sz="500" kern="1200"/>
        </a:p>
      </dsp:txBody>
      <dsp:txXfrm>
        <a:off x="8067099" y="3984363"/>
        <a:ext cx="154236" cy="13373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42215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4838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7401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4971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01514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84653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72994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7645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2250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7713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60253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994020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55429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9084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2344279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30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2/19/2023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82739355"/>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diagramLayout" Target="../diagrams/layout2.xml"/><Relationship Id="rId7" Type="http://schemas.openxmlformats.org/officeDocument/2006/relationships/image" Target="../media/image13.tmp"/><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5.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0ZZcPnYIqrQ" TargetMode="External"/><Relationship Id="rId2" Type="http://schemas.openxmlformats.org/officeDocument/2006/relationships/hyperlink" Target="https://mediateca.educa.madrid.org/video/d6y5vzhgyuhi52gj"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2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tmp"/><Relationship Id="rId3" Type="http://schemas.openxmlformats.org/officeDocument/2006/relationships/diagramLayout" Target="../diagrams/layout3.xml"/><Relationship Id="rId7" Type="http://schemas.openxmlformats.org/officeDocument/2006/relationships/image" Target="../media/image24.tmp"/><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6.tm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32522"/>
            <a:ext cx="11118574" cy="6506817"/>
          </a:xfrm>
        </p:spPr>
        <p:txBody>
          <a:bodyPr>
            <a:normAutofit fontScale="92500" lnSpcReduction="10000"/>
          </a:bodyPr>
          <a:lstStyle/>
          <a:p>
            <a:pPr algn="ctr">
              <a:lnSpc>
                <a:spcPct val="100000"/>
              </a:lnSpc>
              <a:spcBef>
                <a:spcPts val="0"/>
              </a:spcBef>
            </a:pPr>
            <a:r>
              <a:rPr lang="es-MX" sz="3600" b="1" dirty="0">
                <a:solidFill>
                  <a:srgbClr val="C00000"/>
                </a:solidFill>
                <a:latin typeface="Algerian" panose="04020705040A02060702" pitchFamily="82" charset="0"/>
              </a:rPr>
              <a:t>PORCENTAJES DE EVALUACIÓN</a:t>
            </a:r>
          </a:p>
          <a:p>
            <a:pPr algn="ctr">
              <a:lnSpc>
                <a:spcPct val="100000"/>
              </a:lnSpc>
              <a:spcBef>
                <a:spcPts val="0"/>
              </a:spcBef>
            </a:pPr>
            <a:r>
              <a:rPr lang="es-MX" sz="3600" b="1" dirty="0">
                <a:solidFill>
                  <a:srgbClr val="C00000"/>
                </a:solidFill>
                <a:latin typeface="Algerian" panose="04020705040A02060702" pitchFamily="82" charset="0"/>
              </a:rPr>
              <a:t>I PARCIAL </a:t>
            </a:r>
          </a:p>
          <a:p>
            <a:pPr marL="0" indent="0">
              <a:lnSpc>
                <a:spcPct val="100000"/>
              </a:lnSpc>
              <a:spcBef>
                <a:spcPts val="0"/>
              </a:spcBef>
              <a:buNone/>
            </a:pPr>
            <a:endParaRPr lang="es-MX" sz="3600" b="1" dirty="0">
              <a:solidFill>
                <a:srgbClr val="C00000"/>
              </a:solidFill>
            </a:endParaRPr>
          </a:p>
          <a:p>
            <a:pPr>
              <a:buFont typeface="Wingdings" panose="05000000000000000000" pitchFamily="2" charset="2"/>
              <a:buChar char="Ø"/>
            </a:pPr>
            <a:r>
              <a:rPr lang="es-MX" sz="2400" b="1" dirty="0">
                <a:solidFill>
                  <a:srgbClr val="FF0000"/>
                </a:solidFill>
                <a:latin typeface="Arial" panose="020B0604020202020204" pitchFamily="34" charset="0"/>
                <a:cs typeface="Arial" panose="020B0604020202020204" pitchFamily="34" charset="0"/>
              </a:rPr>
              <a:t>Actividades 	</a:t>
            </a:r>
            <a:r>
              <a:rPr lang="es-MX" sz="2400" dirty="0">
                <a:latin typeface="Arial" panose="020B0604020202020204" pitchFamily="34" charset="0"/>
                <a:cs typeface="Arial" panose="020B0604020202020204" pitchFamily="34" charset="0"/>
              </a:rPr>
              <a:t>			15 %</a:t>
            </a:r>
          </a:p>
          <a:p>
            <a:pPr>
              <a:buFont typeface="Wingdings" panose="05000000000000000000" pitchFamily="2" charset="2"/>
              <a:buChar char="Ø"/>
            </a:pPr>
            <a:r>
              <a:rPr lang="es-MX" sz="2400" dirty="0">
                <a:latin typeface="Arial" panose="020B0604020202020204" pitchFamily="34" charset="0"/>
                <a:cs typeface="Arial" panose="020B0604020202020204" pitchFamily="34" charset="0"/>
              </a:rPr>
              <a:t> </a:t>
            </a:r>
            <a:r>
              <a:rPr lang="es-MX" sz="2400" b="1" dirty="0">
                <a:solidFill>
                  <a:srgbClr val="FF0000"/>
                </a:solidFill>
                <a:latin typeface="Arial" panose="020B0604020202020204" pitchFamily="34" charset="0"/>
                <a:cs typeface="Arial" panose="020B0604020202020204" pitchFamily="34" charset="0"/>
              </a:rPr>
              <a:t>Participaciones </a:t>
            </a:r>
            <a:r>
              <a:rPr lang="es-MX" sz="2400" dirty="0">
                <a:latin typeface="Arial" panose="020B0604020202020204" pitchFamily="34" charset="0"/>
                <a:cs typeface="Arial" panose="020B0604020202020204" pitchFamily="34" charset="0"/>
              </a:rPr>
              <a:t>	(8)			10%</a:t>
            </a:r>
          </a:p>
          <a:p>
            <a:pPr marL="0" indent="0">
              <a:buNone/>
            </a:pPr>
            <a:r>
              <a:rPr lang="es-MX" sz="2400" dirty="0">
                <a:latin typeface="Arial" panose="020B0604020202020204" pitchFamily="34" charset="0"/>
                <a:cs typeface="Arial" panose="020B0604020202020204" pitchFamily="34" charset="0"/>
              </a:rPr>
              <a:t>			</a:t>
            </a:r>
          </a:p>
          <a:p>
            <a:pPr lvl="2">
              <a:buFont typeface="Wingdings" panose="05000000000000000000" pitchFamily="2" charset="2"/>
              <a:buChar char="§"/>
            </a:pPr>
            <a:r>
              <a:rPr lang="es-MX" sz="2400" dirty="0">
                <a:latin typeface="Arial" panose="020B0604020202020204" pitchFamily="34" charset="0"/>
                <a:cs typeface="Arial" panose="020B0604020202020204" pitchFamily="34" charset="0"/>
              </a:rPr>
              <a:t>    Se considera participación a la aportación que realice durante la clase acerca del tema</a:t>
            </a:r>
          </a:p>
          <a:p>
            <a:pPr marL="310896" lvl="2" indent="0">
              <a:buNone/>
            </a:pPr>
            <a:endParaRPr lang="es-MX" sz="24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s-MX" sz="2400" dirty="0">
                <a:latin typeface="Arial" panose="020B0604020202020204" pitchFamily="34" charset="0"/>
                <a:cs typeface="Arial" panose="020B0604020202020204" pitchFamily="34" charset="0"/>
              </a:rPr>
              <a:t>  </a:t>
            </a:r>
            <a:r>
              <a:rPr lang="es-MX" sz="2400" b="1" dirty="0">
                <a:solidFill>
                  <a:srgbClr val="FF0000"/>
                </a:solidFill>
                <a:latin typeface="Arial" panose="020B0604020202020204" pitchFamily="34" charset="0"/>
                <a:cs typeface="Arial" panose="020B0604020202020204" pitchFamily="34" charset="0"/>
              </a:rPr>
              <a:t>Tareas	</a:t>
            </a:r>
            <a:r>
              <a:rPr lang="es-MX" sz="2400" dirty="0">
                <a:latin typeface="Arial" panose="020B0604020202020204" pitchFamily="34" charset="0"/>
                <a:cs typeface="Arial" panose="020B0604020202020204" pitchFamily="34" charset="0"/>
              </a:rPr>
              <a:t>				15%</a:t>
            </a:r>
          </a:p>
          <a:p>
            <a:pPr marL="310896" lvl="2" indent="0">
              <a:buNone/>
            </a:pPr>
            <a:r>
              <a:rPr lang="es-MX" sz="2000" b="1" dirty="0">
                <a:solidFill>
                  <a:srgbClr val="FF0000"/>
                </a:solidFill>
                <a:latin typeface="Arial" panose="020B0604020202020204" pitchFamily="34" charset="0"/>
                <a:cs typeface="Arial" panose="020B0604020202020204" pitchFamily="34" charset="0"/>
              </a:rPr>
              <a:t>Libreta					</a:t>
            </a:r>
            <a:r>
              <a:rPr lang="es-MX" sz="2400" dirty="0">
                <a:latin typeface="Arial" panose="020B0604020202020204" pitchFamily="34" charset="0"/>
                <a:cs typeface="Arial" panose="020B0604020202020204" pitchFamily="34" charset="0"/>
              </a:rPr>
              <a:t>10%</a:t>
            </a:r>
          </a:p>
          <a:p>
            <a:pPr marL="777240" lvl="5" indent="0">
              <a:buNone/>
            </a:pPr>
            <a:r>
              <a:rPr lang="es-MX" sz="1600" b="1" dirty="0">
                <a:solidFill>
                  <a:srgbClr val="FF0000"/>
                </a:solidFill>
                <a:latin typeface="Arial" panose="020B0604020202020204" pitchFamily="34" charset="0"/>
                <a:cs typeface="Arial" panose="020B0604020202020204" pitchFamily="34" charset="0"/>
              </a:rPr>
              <a:t>				</a:t>
            </a:r>
          </a:p>
          <a:p>
            <a:pPr lvl="5">
              <a:buFont typeface="Wingdings" panose="05000000000000000000" pitchFamily="2" charset="2"/>
              <a:buChar char="Ø"/>
            </a:pPr>
            <a:r>
              <a:rPr lang="es-MX" sz="2400" b="1" dirty="0">
                <a:solidFill>
                  <a:srgbClr val="FF0000"/>
                </a:solidFill>
                <a:latin typeface="Arial" panose="020B0604020202020204" pitchFamily="34" charset="0"/>
                <a:cs typeface="Arial" panose="020B0604020202020204" pitchFamily="34" charset="0"/>
              </a:rPr>
              <a:t>Examen final	</a:t>
            </a:r>
            <a:r>
              <a:rPr lang="es-MX" sz="2400" dirty="0">
                <a:latin typeface="Arial" panose="020B0604020202020204" pitchFamily="34" charset="0"/>
                <a:cs typeface="Arial" panose="020B0604020202020204" pitchFamily="34" charset="0"/>
              </a:rPr>
              <a:t>			30%</a:t>
            </a:r>
          </a:p>
          <a:p>
            <a:pPr lvl="5">
              <a:buFont typeface="Wingdings" panose="05000000000000000000" pitchFamily="2" charset="2"/>
              <a:buChar char="Ø"/>
            </a:pPr>
            <a:r>
              <a:rPr lang="es-MX" sz="2400" dirty="0">
                <a:latin typeface="Arial" panose="020B0604020202020204" pitchFamily="34" charset="0"/>
                <a:cs typeface="Arial" panose="020B0604020202020204" pitchFamily="34" charset="0"/>
              </a:rPr>
              <a:t>Proyecto						20%</a:t>
            </a:r>
          </a:p>
          <a:p>
            <a:pPr>
              <a:buFont typeface="Wingdings" panose="05000000000000000000" pitchFamily="2" charset="2"/>
              <a:buChar char="Ø"/>
            </a:pPr>
            <a:r>
              <a:rPr lang="es-MX" sz="2400" b="1" dirty="0">
                <a:solidFill>
                  <a:srgbClr val="FF0000"/>
                </a:solidFill>
                <a:latin typeface="Arial" panose="020B0604020202020204" pitchFamily="34" charset="0"/>
                <a:cs typeface="Arial" panose="020B0604020202020204" pitchFamily="34" charset="0"/>
              </a:rPr>
              <a:t>T OT A L	</a:t>
            </a:r>
            <a:r>
              <a:rPr lang="es-MX" sz="2400" dirty="0">
                <a:latin typeface="Arial" panose="020B0604020202020204" pitchFamily="34" charset="0"/>
                <a:cs typeface="Arial" panose="020B0604020202020204" pitchFamily="34" charset="0"/>
              </a:rPr>
              <a:t>				</a:t>
            </a:r>
            <a:r>
              <a:rPr lang="es-MX" sz="2400" b="1" dirty="0">
                <a:solidFill>
                  <a:srgbClr val="FF0000"/>
                </a:solidFill>
                <a:latin typeface="Arial" panose="020B0604020202020204" pitchFamily="34" charset="0"/>
                <a:cs typeface="Arial" panose="020B0604020202020204" pitchFamily="34" charset="0"/>
              </a:rPr>
              <a:t>100%</a:t>
            </a:r>
            <a:r>
              <a:rPr lang="es-MX" sz="2400" dirty="0">
                <a:latin typeface="Arial" panose="020B0604020202020204" pitchFamily="34" charset="0"/>
                <a:cs typeface="Arial" panose="020B0604020202020204" pitchFamily="34" charset="0"/>
              </a:rPr>
              <a:t>	</a:t>
            </a:r>
            <a:r>
              <a:rPr lang="es-MX" sz="1800" dirty="0">
                <a:latin typeface="Arial" panose="020B0604020202020204" pitchFamily="34" charset="0"/>
                <a:cs typeface="Arial" panose="020B0604020202020204" pitchFamily="34" charset="0"/>
              </a:rPr>
              <a:t>	</a:t>
            </a:r>
            <a:r>
              <a:rPr lang="es-MX" b="1" dirty="0"/>
              <a:t>		</a:t>
            </a:r>
            <a:endParaRPr lang="es-MX" sz="2800" b="1" dirty="0"/>
          </a:p>
          <a:p>
            <a:endParaRPr lang="es-MX" sz="2800" dirty="0"/>
          </a:p>
        </p:txBody>
      </p:sp>
      <p:pic>
        <p:nvPicPr>
          <p:cNvPr id="2" name="Imagen 1"/>
          <p:cNvPicPr>
            <a:picLocks noChangeAspect="1"/>
          </p:cNvPicPr>
          <p:nvPr/>
        </p:nvPicPr>
        <p:blipFill>
          <a:blip r:embed="rId2"/>
          <a:stretch>
            <a:fillRect/>
          </a:stretch>
        </p:blipFill>
        <p:spPr>
          <a:xfrm>
            <a:off x="7733210" y="600892"/>
            <a:ext cx="3853543" cy="1737360"/>
          </a:xfrm>
          <a:prstGeom prst="rect">
            <a:avLst/>
          </a:prstGeom>
        </p:spPr>
      </p:pic>
      <p:pic>
        <p:nvPicPr>
          <p:cNvPr id="6" name="Imagen 5">
            <a:extLst>
              <a:ext uri="{FF2B5EF4-FFF2-40B4-BE49-F238E27FC236}">
                <a16:creationId xmlns:a16="http://schemas.microsoft.com/office/drawing/2014/main" id="{17FB3967-76B0-30DD-12D6-EA5C7E44A0C9}"/>
              </a:ext>
            </a:extLst>
          </p:cNvPr>
          <p:cNvPicPr>
            <a:picLocks noChangeAspect="1"/>
          </p:cNvPicPr>
          <p:nvPr/>
        </p:nvPicPr>
        <p:blipFill>
          <a:blip r:embed="rId3"/>
          <a:stretch>
            <a:fillRect/>
          </a:stretch>
        </p:blipFill>
        <p:spPr>
          <a:xfrm>
            <a:off x="8458200" y="3980328"/>
            <a:ext cx="2671239" cy="2276779"/>
          </a:xfrm>
          <a:prstGeom prst="rect">
            <a:avLst/>
          </a:prstGeom>
        </p:spPr>
      </p:pic>
    </p:spTree>
    <p:extLst>
      <p:ext uri="{BB962C8B-B14F-4D97-AF65-F5344CB8AC3E}">
        <p14:creationId xmlns:p14="http://schemas.microsoft.com/office/powerpoint/2010/main" val="246826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3944" y="90155"/>
            <a:ext cx="10511736" cy="6485457"/>
          </a:xfrm>
        </p:spPr>
        <p:txBody>
          <a:bodyPr>
            <a:normAutofit/>
          </a:bodyPr>
          <a:lstStyle/>
          <a:p>
            <a:pPr marL="0" indent="0">
              <a:buNone/>
            </a:pPr>
            <a:r>
              <a:rPr lang="es-ES" sz="2900" b="1" dirty="0"/>
              <a:t> </a:t>
            </a:r>
            <a:endParaRPr lang="es-ES" sz="2900" dirty="0"/>
          </a:p>
          <a:p>
            <a:pPr lvl="2" algn="just"/>
            <a:r>
              <a:rPr lang="es-ES" sz="2900" dirty="0"/>
              <a:t>La palabra “</a:t>
            </a:r>
            <a:r>
              <a:rPr lang="es-ES" sz="2900" b="1" dirty="0"/>
              <a:t>mito”</a:t>
            </a:r>
            <a:r>
              <a:rPr lang="es-ES" sz="2900" dirty="0"/>
              <a:t> proviene del Griego </a:t>
            </a:r>
            <a:r>
              <a:rPr lang="es-ES" sz="2900" b="1" dirty="0" err="1"/>
              <a:t>mytos</a:t>
            </a:r>
            <a:r>
              <a:rPr lang="es-ES" sz="2900" b="1" dirty="0"/>
              <a:t>, </a:t>
            </a:r>
            <a:r>
              <a:rPr lang="es-ES" sz="2900" dirty="0"/>
              <a:t>significa </a:t>
            </a:r>
            <a:r>
              <a:rPr lang="es-ES" sz="2900" b="1" dirty="0"/>
              <a:t>relato </a:t>
            </a:r>
            <a:r>
              <a:rPr lang="es-ES" sz="2900" dirty="0"/>
              <a:t>y se relaciona con “</a:t>
            </a:r>
            <a:r>
              <a:rPr lang="es-ES" sz="2900" b="1" dirty="0"/>
              <a:t>palabra, discurso, conversación, cuento, narración, fábula”.</a:t>
            </a:r>
          </a:p>
          <a:p>
            <a:pPr marL="914400" lvl="2" indent="0" algn="just">
              <a:buNone/>
            </a:pPr>
            <a:endParaRPr lang="es-ES" sz="2900" b="1" dirty="0">
              <a:highlight>
                <a:srgbClr val="FFFF00"/>
              </a:highlight>
            </a:endParaRPr>
          </a:p>
          <a:p>
            <a:pPr marL="114300" indent="0" algn="just">
              <a:buNone/>
            </a:pPr>
            <a:endParaRPr lang="es-ES" sz="8000" b="1" dirty="0"/>
          </a:p>
          <a:p>
            <a:pPr>
              <a:lnSpc>
                <a:spcPct val="115000"/>
              </a:lnSpc>
              <a:spcAft>
                <a:spcPts val="1000"/>
              </a:spcAft>
            </a:pPr>
            <a:endParaRPr lang="es-MX" sz="8000" b="1" dirty="0">
              <a:effectLst/>
              <a:latin typeface="Arial" panose="020B0604020202020204" pitchFamily="34" charset="0"/>
              <a:ea typeface="Calibri" panose="020F0502020204030204" pitchFamily="34" charset="0"/>
              <a:cs typeface="Arial" panose="020B0604020202020204" pitchFamily="34" charset="0"/>
            </a:endParaRPr>
          </a:p>
          <a:p>
            <a:endParaRPr lang="es-ES" sz="8000" b="1"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E441EC50-63DC-85D4-3B9B-53873872C87A}"/>
              </a:ext>
            </a:extLst>
          </p:cNvPr>
          <p:cNvPicPr>
            <a:picLocks noChangeAspect="1"/>
          </p:cNvPicPr>
          <p:nvPr/>
        </p:nvPicPr>
        <p:blipFill>
          <a:blip r:embed="rId2"/>
          <a:stretch>
            <a:fillRect/>
          </a:stretch>
        </p:blipFill>
        <p:spPr>
          <a:xfrm>
            <a:off x="4224335" y="2328871"/>
            <a:ext cx="5618911" cy="4438973"/>
          </a:xfrm>
          <a:prstGeom prst="rect">
            <a:avLst/>
          </a:prstGeom>
        </p:spPr>
      </p:pic>
    </p:spTree>
    <p:extLst>
      <p:ext uri="{BB962C8B-B14F-4D97-AF65-F5344CB8AC3E}">
        <p14:creationId xmlns:p14="http://schemas.microsoft.com/office/powerpoint/2010/main" val="2169719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629400"/>
          </a:xfrm>
        </p:spPr>
        <p:txBody>
          <a:bodyPr>
            <a:normAutofit/>
          </a:bodyPr>
          <a:lstStyle/>
          <a:p>
            <a:pPr algn="just"/>
            <a:endParaRPr lang="es-ES" sz="2800" b="1" dirty="0">
              <a:solidFill>
                <a:srgbClr val="0070C0"/>
              </a:solidFill>
            </a:endParaRPr>
          </a:p>
          <a:p>
            <a:pPr algn="just"/>
            <a:r>
              <a:rPr lang="es-ES" sz="2800" b="1" dirty="0">
                <a:solidFill>
                  <a:srgbClr val="0070C0"/>
                </a:solidFill>
              </a:rPr>
              <a:t> 				</a:t>
            </a:r>
            <a:r>
              <a:rPr lang="es-ES" sz="2000" dirty="0"/>
              <a:t>En sus orígenes </a:t>
            </a:r>
            <a:r>
              <a:rPr lang="es-ES" sz="2000" b="1" dirty="0"/>
              <a:t>el mito </a:t>
            </a:r>
            <a:r>
              <a:rPr lang="es-ES" sz="2000" dirty="0"/>
              <a:t>se transmitió de manera oral, posteriormente en formas de 							tradiciones 	y cuentos folclóricos.</a:t>
            </a:r>
          </a:p>
          <a:p>
            <a:pPr algn="just"/>
            <a:r>
              <a:rPr lang="es-ES" sz="2000" dirty="0"/>
              <a:t>El mito esta vinculado a la poesía, la tragedia, la comedia y  la fábula, posee cualidades artísticas o estéticas y reviste una capacidad de </a:t>
            </a:r>
            <a:r>
              <a:rPr lang="es-ES" sz="2000" b="1" dirty="0"/>
              <a:t>encantamiento.</a:t>
            </a:r>
          </a:p>
          <a:p>
            <a:pPr algn="just"/>
            <a:r>
              <a:rPr lang="es-ES" sz="2000" b="1" dirty="0">
                <a:highlight>
                  <a:srgbClr val="FFFF00"/>
                </a:highlight>
              </a:rPr>
              <a:t>EJEMPLO, LA ODISEA, HOMERO SE REFIERE A ATENEA</a:t>
            </a:r>
            <a:endParaRPr lang="es-ES" sz="2000" dirty="0">
              <a:highlight>
                <a:srgbClr val="FFFF00"/>
              </a:highlight>
            </a:endParaRPr>
          </a:p>
          <a:p>
            <a:pPr marL="0" indent="0" algn="just">
              <a:buNone/>
            </a:pPr>
            <a:r>
              <a:rPr lang="es-ES" sz="2000" dirty="0"/>
              <a:t>	</a:t>
            </a:r>
          </a:p>
          <a:p>
            <a:pPr algn="just"/>
            <a:r>
              <a:rPr lang="es-ES" sz="2000" dirty="0"/>
              <a:t> Los mitos tienen, para el nombre arcaido, un gran poder explicativo, su función es la de </a:t>
            </a:r>
            <a:r>
              <a:rPr lang="es-ES" sz="2000" b="1" dirty="0"/>
              <a:t>explicar el origen de las cosas, del mundo</a:t>
            </a:r>
            <a:r>
              <a:rPr lang="es-ES" sz="2000" dirty="0"/>
              <a:t>, de las instituciones, de las comunidades o del comportamiento de la naturaleza.</a:t>
            </a:r>
          </a:p>
          <a:p>
            <a:pPr algn="just"/>
            <a:r>
              <a:rPr lang="es-ES" sz="2000" dirty="0"/>
              <a:t> No representan un fenómeno aislado en la historia de la humanidad. Todas las civilizaciones han acudido, en ciertos momentos de su evolución, a este tipo de relatos.</a:t>
            </a:r>
          </a:p>
          <a:p>
            <a:pPr algn="just"/>
            <a:r>
              <a:rPr lang="es-ES" sz="2000" dirty="0"/>
              <a:t>La misma Grecia, cuna de la filosofía no es una excepción, pues, como ya hemos mencionado pasa por una etapa </a:t>
            </a:r>
            <a:r>
              <a:rPr lang="es-ES" sz="2000" b="1" dirty="0"/>
              <a:t>prefilosófica o mitológica </a:t>
            </a:r>
            <a:r>
              <a:rPr lang="es-ES" sz="2000" dirty="0"/>
              <a:t>que después logra superar.</a:t>
            </a:r>
          </a:p>
          <a:p>
            <a:pPr algn="just"/>
            <a:endParaRPr lang="es-ES" dirty="0"/>
          </a:p>
          <a:p>
            <a:pPr algn="just"/>
            <a:r>
              <a:rPr lang="es-ES" b="1" dirty="0">
                <a:solidFill>
                  <a:srgbClr val="0070C0"/>
                </a:solidFill>
              </a:rPr>
              <a:t>OJO: Leer de Hernández , P. Los grandes mitos en 25,000 palabras, editorial Burguera, Barcelona, 1971., p. 20.</a:t>
            </a:r>
          </a:p>
          <a:p>
            <a:pPr algn="just"/>
            <a:endParaRPr lang="es-ES" dirty="0"/>
          </a:p>
          <a:p>
            <a:pPr algn="just"/>
            <a:endParaRPr lang="es-ES" dirty="0"/>
          </a:p>
        </p:txBody>
      </p:sp>
    </p:spTree>
    <p:extLst>
      <p:ext uri="{BB962C8B-B14F-4D97-AF65-F5344CB8AC3E}">
        <p14:creationId xmlns:p14="http://schemas.microsoft.com/office/powerpoint/2010/main" val="126045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EA4AF7-BF25-DEBC-7C72-52C05CEE5644}"/>
              </a:ext>
            </a:extLst>
          </p:cNvPr>
          <p:cNvSpPr>
            <a:spLocks noGrp="1"/>
          </p:cNvSpPr>
          <p:nvPr>
            <p:ph type="title"/>
          </p:nvPr>
        </p:nvSpPr>
        <p:spPr>
          <a:xfrm>
            <a:off x="649224" y="645106"/>
            <a:ext cx="4285846" cy="1091524"/>
          </a:xfrm>
        </p:spPr>
        <p:txBody>
          <a:bodyPr>
            <a:normAutofit fontScale="90000"/>
          </a:bodyPr>
          <a:lstStyle/>
          <a:p>
            <a:pPr algn="ctr"/>
            <a:r>
              <a:rPr lang="es-MX" sz="3300" b="1" dirty="0">
                <a:solidFill>
                  <a:srgbClr val="0070C0"/>
                </a:solidFill>
                <a:latin typeface="Algerian" panose="04020705040A02060702" pitchFamily="82" charset="0"/>
              </a:rPr>
              <a:t>EL MITO EN LA ANTIGUA CRECIA</a:t>
            </a:r>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AB8F3ACB-4B7B-B6D6-BA55-317CFF3205DE}"/>
              </a:ext>
            </a:extLst>
          </p:cNvPr>
          <p:cNvSpPr>
            <a:spLocks noGrp="1"/>
          </p:cNvSpPr>
          <p:nvPr>
            <p:ph idx="1"/>
          </p:nvPr>
        </p:nvSpPr>
        <p:spPr>
          <a:xfrm>
            <a:off x="551329" y="1905000"/>
            <a:ext cx="4383742" cy="4948252"/>
          </a:xfrm>
        </p:spPr>
        <p:txBody>
          <a:bodyPr>
            <a:normAutofit/>
          </a:bodyPr>
          <a:lstStyle/>
          <a:p>
            <a:pPr algn="just">
              <a:lnSpc>
                <a:spcPct val="90000"/>
              </a:lnSpc>
            </a:pPr>
            <a:r>
              <a:rPr lang="es-MX" sz="1600" b="1" dirty="0"/>
              <a:t>Werner Jaeger</a:t>
            </a:r>
            <a:r>
              <a:rPr lang="es-MX" sz="1600" dirty="0"/>
              <a:t>, </a:t>
            </a:r>
            <a:r>
              <a:rPr lang="es-MX" sz="1600" b="1" dirty="0"/>
              <a:t>Grecia</a:t>
            </a:r>
            <a:r>
              <a:rPr lang="es-MX" sz="1600" dirty="0"/>
              <a:t> representa frente a los grandes pueblos orientales progreso fundamental, nueva etapa en lo que hace referencia a la vida del hombre en la comunidad, basándose en principios totalmente nuevos que se </a:t>
            </a:r>
          </a:p>
          <a:p>
            <a:pPr algn="just">
              <a:lnSpc>
                <a:spcPct val="90000"/>
              </a:lnSpc>
            </a:pPr>
            <a:r>
              <a:rPr lang="es-MX" sz="1600" dirty="0"/>
              <a:t>manifiestan en su </a:t>
            </a:r>
            <a:r>
              <a:rPr lang="es-MX" sz="1600" b="1" dirty="0"/>
              <a:t>arte, su religión, su política y su filosofía</a:t>
            </a:r>
            <a:r>
              <a:rPr lang="es-MX" sz="1600" dirty="0"/>
              <a:t>.</a:t>
            </a:r>
          </a:p>
          <a:p>
            <a:pPr algn="just">
              <a:lnSpc>
                <a:spcPct val="90000"/>
              </a:lnSpc>
            </a:pPr>
            <a:r>
              <a:rPr lang="es-MX" sz="1600" dirty="0"/>
              <a:t>En tiempos prefilosóficos destaca la figura de </a:t>
            </a:r>
            <a:r>
              <a:rPr lang="es-MX" sz="1600" b="1" dirty="0"/>
              <a:t>Homero</a:t>
            </a:r>
            <a:r>
              <a:rPr lang="es-MX" sz="1600" dirty="0"/>
              <a:t>, creador de </a:t>
            </a:r>
            <a:r>
              <a:rPr lang="es-MX" sz="1600" b="1" dirty="0"/>
              <a:t>mitos arcaicos</a:t>
            </a:r>
            <a:r>
              <a:rPr lang="es-MX" sz="1600" dirty="0"/>
              <a:t>.</a:t>
            </a:r>
          </a:p>
          <a:p>
            <a:pPr algn="just">
              <a:lnSpc>
                <a:spcPct val="90000"/>
              </a:lnSpc>
            </a:pPr>
            <a:r>
              <a:rPr lang="es-MX" sz="1600" b="1" dirty="0"/>
              <a:t>Jaeger</a:t>
            </a:r>
            <a:r>
              <a:rPr lang="es-MX" sz="1600" dirty="0"/>
              <a:t>, que es un poeta no debe ser considerado como simple objeto de la historia formal de la literatura, sino el </a:t>
            </a:r>
            <a:r>
              <a:rPr lang="es-MX" sz="1600" b="1" dirty="0"/>
              <a:t>primero</a:t>
            </a:r>
            <a:r>
              <a:rPr lang="es-MX" sz="1600" dirty="0"/>
              <a:t> y el </a:t>
            </a:r>
            <a:r>
              <a:rPr lang="es-MX" sz="1600" b="1" dirty="0"/>
              <a:t>más grande creador de la humanidad griega.</a:t>
            </a:r>
          </a:p>
          <a:p>
            <a:pPr algn="just">
              <a:lnSpc>
                <a:spcPct val="90000"/>
              </a:lnSpc>
            </a:pPr>
            <a:r>
              <a:rPr lang="es-MX" sz="1600" b="1" dirty="0"/>
              <a:t>LA OBRA HOMÉRICA: </a:t>
            </a:r>
            <a:r>
              <a:rPr lang="es-MX" sz="1600" dirty="0"/>
              <a:t>Muestra claramente la lucha…</a:t>
            </a:r>
          </a:p>
          <a:p>
            <a:pPr algn="just">
              <a:lnSpc>
                <a:spcPct val="90000"/>
              </a:lnSpc>
            </a:pPr>
            <a:endParaRPr lang="es-MX" sz="1600" b="1" dirty="0"/>
          </a:p>
          <a:p>
            <a:pPr>
              <a:lnSpc>
                <a:spcPct val="90000"/>
              </a:lnSpc>
            </a:pPr>
            <a:endParaRPr lang="es-MX" sz="1300" dirty="0"/>
          </a:p>
        </p:txBody>
      </p:sp>
      <p:pic>
        <p:nvPicPr>
          <p:cNvPr id="5" name="Imagen 4" descr="Imagen en blanco y negro de una persona sentado en un escritorio&#10;&#10;Descripción generada automáticamente con confianza media">
            <a:extLst>
              <a:ext uri="{FF2B5EF4-FFF2-40B4-BE49-F238E27FC236}">
                <a16:creationId xmlns:a16="http://schemas.microsoft.com/office/drawing/2014/main" id="{2675815D-0F5E-931B-6FE1-C9DC906A8498}"/>
              </a:ext>
            </a:extLst>
          </p:cNvPr>
          <p:cNvPicPr>
            <a:picLocks noChangeAspect="1"/>
          </p:cNvPicPr>
          <p:nvPr/>
        </p:nvPicPr>
        <p:blipFill>
          <a:blip r:embed="rId2"/>
          <a:stretch>
            <a:fillRect/>
          </a:stretch>
        </p:blipFill>
        <p:spPr>
          <a:xfrm>
            <a:off x="5136648" y="640080"/>
            <a:ext cx="5919367" cy="5252773"/>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49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8"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 name="Rectangle 40">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5" name="Rectangle 44">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7" name="Group 46">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1"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2"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4"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5"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6"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8"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9"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60">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2"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3"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4"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5"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6"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7"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8"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0"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2"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3"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ítulo 1">
            <a:extLst>
              <a:ext uri="{FF2B5EF4-FFF2-40B4-BE49-F238E27FC236}">
                <a16:creationId xmlns:a16="http://schemas.microsoft.com/office/drawing/2014/main" id="{CC86F451-5DC5-9FE3-B71B-F97F64AC1FF3}"/>
              </a:ext>
            </a:extLst>
          </p:cNvPr>
          <p:cNvSpPr>
            <a:spLocks noGrp="1"/>
          </p:cNvSpPr>
          <p:nvPr>
            <p:ph type="title"/>
          </p:nvPr>
        </p:nvSpPr>
        <p:spPr>
          <a:xfrm>
            <a:off x="6483096" y="624110"/>
            <a:ext cx="5021516" cy="740428"/>
          </a:xfrm>
        </p:spPr>
        <p:txBody>
          <a:bodyPr vert="horz" lIns="91440" tIns="45720" rIns="91440" bIns="45720" rtlCol="0" anchor="t">
            <a:normAutofit/>
          </a:bodyPr>
          <a:lstStyle/>
          <a:p>
            <a:pPr algn="ctr"/>
            <a:r>
              <a:rPr lang="en-US" sz="3600" b="1" dirty="0">
                <a:solidFill>
                  <a:srgbClr val="0070C0"/>
                </a:solidFill>
              </a:rPr>
              <a:t>HOMERO</a:t>
            </a:r>
          </a:p>
        </p:txBody>
      </p:sp>
      <p:sp>
        <p:nvSpPr>
          <p:cNvPr id="75" name="Rectangle 74">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Marcador de contenido 7" descr="dddEscultura de una persona&#10;&#10;Descripción generada automáticamente con confianza baja">
            <a:extLst>
              <a:ext uri="{FF2B5EF4-FFF2-40B4-BE49-F238E27FC236}">
                <a16:creationId xmlns:a16="http://schemas.microsoft.com/office/drawing/2014/main" id="{A29E7E56-D7C4-4B39-7865-262F854B838B}"/>
              </a:ext>
            </a:extLst>
          </p:cNvPr>
          <p:cNvPicPr>
            <a:picLocks noGrp="1" noChangeAspect="1"/>
          </p:cNvPicPr>
          <p:nvPr>
            <p:ph idx="1"/>
          </p:nvPr>
        </p:nvPicPr>
        <p:blipFill rotWithShape="1">
          <a:blip r:embed="rId2"/>
          <a:srcRect l="4351" r="5884"/>
          <a:stretch/>
        </p:blipFill>
        <p:spPr>
          <a:xfrm>
            <a:off x="27225" y="257657"/>
            <a:ext cx="4671091" cy="6511174"/>
          </a:xfrm>
          <a:prstGeom prst="rect">
            <a:avLst/>
          </a:prstGeom>
        </p:spPr>
      </p:pic>
      <p:sp>
        <p:nvSpPr>
          <p:cNvPr id="4" name="Marcador de texto 3">
            <a:extLst>
              <a:ext uri="{FF2B5EF4-FFF2-40B4-BE49-F238E27FC236}">
                <a16:creationId xmlns:a16="http://schemas.microsoft.com/office/drawing/2014/main" id="{36CE1587-4BC1-010D-61EC-A2A779A2A9DE}"/>
              </a:ext>
            </a:extLst>
          </p:cNvPr>
          <p:cNvSpPr>
            <a:spLocks noGrp="1"/>
          </p:cNvSpPr>
          <p:nvPr>
            <p:ph type="body" sz="half" idx="2"/>
          </p:nvPr>
        </p:nvSpPr>
        <p:spPr>
          <a:xfrm>
            <a:off x="6253391" y="1221673"/>
            <a:ext cx="5251219" cy="5631580"/>
          </a:xfrm>
        </p:spPr>
        <p:txBody>
          <a:bodyPr vert="horz" lIns="91440" tIns="45720" rIns="91440" bIns="45720" rtlCol="0">
            <a:normAutofit lnSpcReduction="10000"/>
          </a:bodyPr>
          <a:lstStyle/>
          <a:p>
            <a:pPr>
              <a:buFont typeface="Wingdings 3" charset="2"/>
              <a:buChar char=""/>
            </a:pPr>
            <a:r>
              <a:rPr lang="en-US" sz="1800" dirty="0"/>
              <a:t>Dos grandes poemas:</a:t>
            </a:r>
          </a:p>
          <a:p>
            <a:pPr>
              <a:buFont typeface="Wingdings 3" charset="2"/>
              <a:buChar char=""/>
            </a:pPr>
            <a:r>
              <a:rPr lang="en-US" sz="1800" b="1" dirty="0"/>
              <a:t>La </a:t>
            </a:r>
            <a:r>
              <a:rPr lang="en-US" sz="1800" b="1" dirty="0" err="1"/>
              <a:t>Iliada</a:t>
            </a:r>
            <a:r>
              <a:rPr lang="en-US" sz="1800" b="1" dirty="0"/>
              <a:t> y la </a:t>
            </a:r>
            <a:r>
              <a:rPr lang="en-US" sz="1800" b="1" dirty="0" err="1"/>
              <a:t>Odisea</a:t>
            </a:r>
            <a:r>
              <a:rPr lang="en-US" sz="1800" dirty="0"/>
              <a:t>, escritas en el siglo VIII.</a:t>
            </a:r>
          </a:p>
          <a:p>
            <a:pPr>
              <a:buFont typeface="Wingdings 3" charset="2"/>
              <a:buChar char=""/>
            </a:pPr>
            <a:r>
              <a:rPr lang="en-US" sz="1800" dirty="0"/>
              <a:t>LA ILIADA: Guerra de Troya.</a:t>
            </a:r>
          </a:p>
          <a:p>
            <a:pPr>
              <a:buFont typeface="Wingdings 3" charset="2"/>
              <a:buChar char=""/>
            </a:pPr>
            <a:r>
              <a:rPr lang="en-US" sz="1800" dirty="0"/>
              <a:t>LA ODISEA: Los viajes del héroe llamado Ulises u Odiseo y las peripecias en las que se envuelto cuando decide regresar a </a:t>
            </a:r>
            <a:r>
              <a:rPr lang="en-US" sz="1800" dirty="0" err="1"/>
              <a:t>su</a:t>
            </a:r>
            <a:r>
              <a:rPr lang="en-US" sz="1800" dirty="0"/>
              <a:t> hogar.</a:t>
            </a:r>
          </a:p>
          <a:p>
            <a:pPr>
              <a:buFont typeface="Wingdings 3" charset="2"/>
              <a:buChar char=""/>
            </a:pPr>
            <a:r>
              <a:rPr lang="en-US" sz="1800" dirty="0"/>
              <a:t>Para Homero </a:t>
            </a:r>
            <a:r>
              <a:rPr lang="en-US" sz="1800" dirty="0" err="1"/>
              <a:t>su</a:t>
            </a:r>
            <a:r>
              <a:rPr lang="en-US" sz="1800" dirty="0"/>
              <a:t> mundo </a:t>
            </a:r>
            <a:r>
              <a:rPr lang="en-US" sz="1800" dirty="0" err="1"/>
              <a:t>presenta</a:t>
            </a:r>
            <a:r>
              <a:rPr lang="en-US" sz="1800" dirty="0"/>
              <a:t> un </a:t>
            </a:r>
            <a:r>
              <a:rPr lang="en-US" sz="1800" dirty="0" err="1"/>
              <a:t>orden</a:t>
            </a:r>
            <a:r>
              <a:rPr lang="en-US" sz="1800" dirty="0"/>
              <a:t> y una armonia.</a:t>
            </a:r>
          </a:p>
          <a:p>
            <a:pPr>
              <a:buFont typeface="Wingdings 3" charset="2"/>
              <a:buChar char=""/>
            </a:pPr>
            <a:r>
              <a:rPr lang="en-US" sz="1800" dirty="0"/>
              <a:t>La jerarquia de las fuerzas corresponden al Orden </a:t>
            </a:r>
            <a:r>
              <a:rPr lang="en-US" sz="1800" dirty="0" err="1"/>
              <a:t>como</a:t>
            </a:r>
            <a:r>
              <a:rPr lang="en-US" sz="1800" dirty="0"/>
              <a:t> </a:t>
            </a:r>
            <a:r>
              <a:rPr lang="en-US" sz="1800" dirty="0" err="1"/>
              <a:t>están</a:t>
            </a:r>
            <a:r>
              <a:rPr lang="en-US" sz="1800" dirty="0"/>
              <a:t> </a:t>
            </a:r>
            <a:r>
              <a:rPr lang="en-US" sz="1800" dirty="0" err="1"/>
              <a:t>organizados</a:t>
            </a:r>
            <a:r>
              <a:rPr lang="en-US" sz="1800" dirty="0"/>
              <a:t> los dioses.</a:t>
            </a:r>
          </a:p>
          <a:p>
            <a:pPr>
              <a:buFont typeface="Wingdings 3" charset="2"/>
              <a:buChar char=""/>
            </a:pPr>
            <a:r>
              <a:rPr lang="en-US" sz="1800" dirty="0"/>
              <a:t>El </a:t>
            </a:r>
            <a:r>
              <a:rPr lang="en-US" sz="1800" dirty="0" err="1"/>
              <a:t>olimpo</a:t>
            </a:r>
            <a:r>
              <a:rPr lang="en-US" sz="1800" dirty="0"/>
              <a:t> o morada de los dioses </a:t>
            </a:r>
            <a:r>
              <a:rPr lang="en-US" sz="1800" dirty="0" err="1"/>
              <a:t>esta</a:t>
            </a:r>
            <a:r>
              <a:rPr lang="en-US" sz="1800" dirty="0"/>
              <a:t> </a:t>
            </a:r>
            <a:r>
              <a:rPr lang="en-US" sz="1800" dirty="0" err="1"/>
              <a:t>formada</a:t>
            </a:r>
            <a:r>
              <a:rPr lang="en-US" sz="1800" dirty="0"/>
              <a:t> por </a:t>
            </a:r>
            <a:r>
              <a:rPr lang="en-US" sz="1800" dirty="0" err="1"/>
              <a:t>divinidades</a:t>
            </a:r>
            <a:r>
              <a:rPr lang="en-US" sz="1800" dirty="0"/>
              <a:t> superiors e </a:t>
            </a:r>
            <a:r>
              <a:rPr lang="en-US" sz="1800" dirty="0" err="1"/>
              <a:t>inferiores</a:t>
            </a:r>
            <a:r>
              <a:rPr lang="en-US" sz="1800" dirty="0"/>
              <a:t> al mundo de ZEUS.</a:t>
            </a:r>
          </a:p>
          <a:p>
            <a:pPr>
              <a:buFont typeface="Wingdings 3" charset="2"/>
              <a:buChar char=""/>
            </a:pPr>
            <a:r>
              <a:rPr lang="en-US" sz="1800" dirty="0"/>
              <a:t>Los </a:t>
            </a:r>
            <a:r>
              <a:rPr lang="en-US" sz="1800" b="1" dirty="0"/>
              <a:t>dioses </a:t>
            </a:r>
            <a:r>
              <a:rPr lang="en-US" sz="1800" b="1" dirty="0" err="1"/>
              <a:t>superiores</a:t>
            </a:r>
            <a:r>
              <a:rPr lang="en-US" sz="1800" b="1" dirty="0"/>
              <a:t> </a:t>
            </a:r>
            <a:r>
              <a:rPr lang="en-US" sz="1800" dirty="0"/>
              <a:t>son </a:t>
            </a:r>
            <a:r>
              <a:rPr lang="en-US" sz="1800" dirty="0" err="1"/>
              <a:t>eternos</a:t>
            </a:r>
            <a:r>
              <a:rPr lang="en-US" sz="1800" dirty="0"/>
              <a:t> e </a:t>
            </a:r>
            <a:r>
              <a:rPr lang="en-US" sz="1800" dirty="0" err="1"/>
              <a:t>inmortales</a:t>
            </a:r>
            <a:r>
              <a:rPr lang="en-US" sz="1800" dirty="0"/>
              <a:t>, los </a:t>
            </a:r>
            <a:r>
              <a:rPr lang="en-US" sz="1800" b="1" dirty="0" err="1"/>
              <a:t>inferiores</a:t>
            </a:r>
            <a:r>
              <a:rPr lang="en-US" sz="1800" dirty="0"/>
              <a:t> son </a:t>
            </a:r>
            <a:r>
              <a:rPr lang="en-US" sz="1800" dirty="0" err="1"/>
              <a:t>engendrados</a:t>
            </a:r>
            <a:r>
              <a:rPr lang="en-US" sz="1800" dirty="0"/>
              <a:t> y </a:t>
            </a:r>
            <a:r>
              <a:rPr lang="en-US" sz="1800" dirty="0" err="1"/>
              <a:t>temporales</a:t>
            </a:r>
            <a:r>
              <a:rPr lang="en-US" sz="1800" dirty="0"/>
              <a:t>.</a:t>
            </a:r>
          </a:p>
          <a:p>
            <a:endParaRPr lang="en-US" sz="1800" dirty="0"/>
          </a:p>
          <a:p>
            <a:pPr>
              <a:buFont typeface="Wingdings 3" charset="2"/>
              <a:buChar char=""/>
            </a:pPr>
            <a:endParaRPr lang="en-US" dirty="0"/>
          </a:p>
          <a:p>
            <a:pPr>
              <a:buFont typeface="Wingdings 3" charset="2"/>
              <a:buChar char=""/>
            </a:pPr>
            <a:endParaRPr lang="en-US" dirty="0"/>
          </a:p>
          <a:p>
            <a:pPr>
              <a:buFont typeface="Wingdings 3" charset="2"/>
              <a:buChar char=""/>
            </a:pPr>
            <a:endParaRPr lang="en-US" dirty="0"/>
          </a:p>
        </p:txBody>
      </p:sp>
    </p:spTree>
    <p:extLst>
      <p:ext uri="{BB962C8B-B14F-4D97-AF65-F5344CB8AC3E}">
        <p14:creationId xmlns:p14="http://schemas.microsoft.com/office/powerpoint/2010/main" val="88254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ítulo 1">
            <a:extLst>
              <a:ext uri="{FF2B5EF4-FFF2-40B4-BE49-F238E27FC236}">
                <a16:creationId xmlns:a16="http://schemas.microsoft.com/office/drawing/2014/main" id="{FB09A98B-9951-DBB0-8C2E-2342800BE17C}"/>
              </a:ext>
            </a:extLst>
          </p:cNvPr>
          <p:cNvSpPr>
            <a:spLocks noGrp="1"/>
          </p:cNvSpPr>
          <p:nvPr>
            <p:ph type="title"/>
          </p:nvPr>
        </p:nvSpPr>
        <p:spPr>
          <a:xfrm>
            <a:off x="2592925" y="624110"/>
            <a:ext cx="8911687" cy="1280890"/>
          </a:xfrm>
        </p:spPr>
        <p:txBody>
          <a:bodyPr vert="horz" lIns="91440" tIns="45720" rIns="91440" bIns="45720" rtlCol="0" anchor="t">
            <a:normAutofit/>
          </a:bodyPr>
          <a:lstStyle/>
          <a:p>
            <a:r>
              <a:rPr lang="en-US" sz="3600" b="1"/>
              <a:t>HESIODO</a:t>
            </a:r>
          </a:p>
        </p:txBody>
      </p:sp>
      <p:sp>
        <p:nvSpPr>
          <p:cNvPr id="4" name="Marcador de texto 3">
            <a:extLst>
              <a:ext uri="{FF2B5EF4-FFF2-40B4-BE49-F238E27FC236}">
                <a16:creationId xmlns:a16="http://schemas.microsoft.com/office/drawing/2014/main" id="{CA3D796F-36CB-8D91-825C-4B8EB5A1C230}"/>
              </a:ext>
            </a:extLst>
          </p:cNvPr>
          <p:cNvSpPr>
            <a:spLocks noGrp="1"/>
          </p:cNvSpPr>
          <p:nvPr>
            <p:ph type="body" sz="half" idx="2"/>
          </p:nvPr>
        </p:nvSpPr>
        <p:spPr>
          <a:xfrm>
            <a:off x="1815596" y="1221672"/>
            <a:ext cx="6608738" cy="5378669"/>
          </a:xfrm>
        </p:spPr>
        <p:txBody>
          <a:bodyPr vert="horz" lIns="91440" tIns="45720" rIns="91440" bIns="45720" rtlCol="0">
            <a:normAutofit lnSpcReduction="10000"/>
          </a:bodyPr>
          <a:lstStyle/>
          <a:p>
            <a:pPr algn="just">
              <a:buFont typeface="Wingdings 3" charset="2"/>
              <a:buChar char=""/>
            </a:pPr>
            <a:r>
              <a:rPr lang="en-US" sz="1800" dirty="0"/>
              <a:t>Autor de dos notables obras: </a:t>
            </a:r>
            <a:r>
              <a:rPr lang="en-US" sz="1800" b="1" dirty="0"/>
              <a:t>Los trabajos y los </a:t>
            </a:r>
            <a:r>
              <a:rPr lang="en-US" sz="1800" b="1" dirty="0" err="1"/>
              <a:t>dias</a:t>
            </a:r>
            <a:r>
              <a:rPr lang="en-US" sz="1800" b="1" dirty="0"/>
              <a:t> y la Teogonía.</a:t>
            </a:r>
          </a:p>
          <a:p>
            <a:pPr algn="just">
              <a:buFont typeface="Wingdings 3" charset="2"/>
              <a:buChar char=""/>
            </a:pPr>
            <a:r>
              <a:rPr lang="en-US" sz="1800" dirty="0"/>
              <a:t>La Primera se origina por una disputa que </a:t>
            </a:r>
            <a:r>
              <a:rPr lang="en-US" sz="1800" dirty="0" err="1"/>
              <a:t>su</a:t>
            </a:r>
            <a:r>
              <a:rPr lang="en-US" sz="1800" dirty="0"/>
              <a:t> </a:t>
            </a:r>
            <a:r>
              <a:rPr lang="en-US" sz="1800" dirty="0" err="1"/>
              <a:t>autor</a:t>
            </a:r>
            <a:r>
              <a:rPr lang="en-US" sz="1800" dirty="0"/>
              <a:t> tiene con </a:t>
            </a:r>
            <a:r>
              <a:rPr lang="en-US" sz="1800" dirty="0" err="1"/>
              <a:t>su</a:t>
            </a:r>
            <a:r>
              <a:rPr lang="en-US" sz="1800" dirty="0"/>
              <a:t> hermano </a:t>
            </a:r>
            <a:r>
              <a:rPr lang="en-US" sz="1800" dirty="0" err="1"/>
              <a:t>sobre</a:t>
            </a:r>
            <a:r>
              <a:rPr lang="en-US" sz="1800" dirty="0"/>
              <a:t> una herencia de tierra que </a:t>
            </a:r>
            <a:r>
              <a:rPr lang="en-US" sz="1800" dirty="0" err="1"/>
              <a:t>su</a:t>
            </a:r>
            <a:r>
              <a:rPr lang="en-US" sz="1800" dirty="0"/>
              <a:t> padre les legó.</a:t>
            </a:r>
          </a:p>
          <a:p>
            <a:pPr algn="just">
              <a:buFont typeface="Wingdings 3" charset="2"/>
              <a:buChar char=""/>
            </a:pPr>
            <a:r>
              <a:rPr lang="en-US" sz="1800" dirty="0"/>
              <a:t>Habla de los ideales de la vida humana basada en el trabajo y la observancia de las leyes.</a:t>
            </a:r>
          </a:p>
          <a:p>
            <a:pPr algn="just">
              <a:buFont typeface="Wingdings 3" charset="2"/>
              <a:buChar char=""/>
            </a:pPr>
            <a:r>
              <a:rPr lang="en-US" sz="1800" b="1" dirty="0"/>
              <a:t>HOMERO</a:t>
            </a:r>
            <a:r>
              <a:rPr lang="en-US" sz="1800" dirty="0"/>
              <a:t> hace incapie  las virtudes de los heroes: La Valentia, el honor, patriotismo, etc.</a:t>
            </a:r>
          </a:p>
          <a:p>
            <a:pPr algn="just">
              <a:buFont typeface="Wingdings 3" charset="2"/>
              <a:buChar char=""/>
            </a:pPr>
            <a:r>
              <a:rPr lang="en-US" sz="1800" b="1" dirty="0"/>
              <a:t>HESIODO</a:t>
            </a:r>
            <a:r>
              <a:rPr lang="en-US" sz="1800" dirty="0"/>
              <a:t> enaltece el trabajo, el esfuerzo para </a:t>
            </a:r>
            <a:r>
              <a:rPr lang="en-US" sz="1800" dirty="0" err="1"/>
              <a:t>someter</a:t>
            </a:r>
            <a:r>
              <a:rPr lang="en-US" sz="1800" dirty="0"/>
              <a:t> la </a:t>
            </a:r>
            <a:r>
              <a:rPr lang="en-US" sz="1800" dirty="0" err="1"/>
              <a:t>naturaleza</a:t>
            </a:r>
            <a:r>
              <a:rPr lang="en-US" sz="1800" dirty="0"/>
              <a:t> y </a:t>
            </a:r>
            <a:r>
              <a:rPr lang="en-US" sz="1800" dirty="0" err="1"/>
              <a:t>arrancarle</a:t>
            </a:r>
            <a:r>
              <a:rPr lang="en-US" sz="1800" dirty="0"/>
              <a:t> sus </a:t>
            </a:r>
            <a:r>
              <a:rPr lang="en-US" sz="1800" dirty="0" err="1"/>
              <a:t>preciados</a:t>
            </a:r>
            <a:r>
              <a:rPr lang="en-US" sz="1800" dirty="0"/>
              <a:t> </a:t>
            </a:r>
            <a:r>
              <a:rPr lang="en-US" sz="1800" dirty="0" err="1"/>
              <a:t>frutos</a:t>
            </a:r>
            <a:r>
              <a:rPr lang="en-US" sz="1800" dirty="0"/>
              <a:t>.</a:t>
            </a:r>
          </a:p>
          <a:p>
            <a:pPr algn="just">
              <a:buFont typeface="Wingdings 3" charset="2"/>
              <a:buChar char=""/>
            </a:pPr>
            <a:r>
              <a:rPr lang="en-US" sz="1800" dirty="0"/>
              <a:t>El mundo humano </a:t>
            </a:r>
            <a:r>
              <a:rPr lang="en-US" sz="1800" dirty="0" err="1"/>
              <a:t>debe</a:t>
            </a:r>
            <a:r>
              <a:rPr lang="en-US" sz="1800" dirty="0"/>
              <a:t> </a:t>
            </a:r>
            <a:r>
              <a:rPr lang="en-US" sz="1800" dirty="0" err="1"/>
              <a:t>estar</a:t>
            </a:r>
            <a:r>
              <a:rPr lang="en-US" sz="1800" dirty="0"/>
              <a:t> </a:t>
            </a:r>
            <a:r>
              <a:rPr lang="en-US" sz="1800" dirty="0" err="1"/>
              <a:t>basado</a:t>
            </a:r>
            <a:r>
              <a:rPr lang="en-US" sz="1800" dirty="0"/>
              <a:t> en leyes y </a:t>
            </a:r>
            <a:r>
              <a:rPr lang="en-US" sz="1800" dirty="0" err="1"/>
              <a:t>justicia</a:t>
            </a:r>
            <a:r>
              <a:rPr lang="en-US" sz="1800" dirty="0"/>
              <a:t>, por lo tanto es </a:t>
            </a:r>
            <a:r>
              <a:rPr lang="en-US" sz="1800" dirty="0" err="1"/>
              <a:t>diferente</a:t>
            </a:r>
            <a:r>
              <a:rPr lang="en-US" sz="1800" dirty="0"/>
              <a:t> al mundo animal, que </a:t>
            </a:r>
            <a:r>
              <a:rPr lang="en-US" sz="1800" dirty="0" err="1"/>
              <a:t>está</a:t>
            </a:r>
            <a:r>
              <a:rPr lang="en-US" sz="1800" dirty="0"/>
              <a:t> </a:t>
            </a:r>
            <a:r>
              <a:rPr lang="en-US" sz="1800" dirty="0" err="1"/>
              <a:t>exento</a:t>
            </a:r>
            <a:r>
              <a:rPr lang="en-US" sz="1800" dirty="0"/>
              <a:t> a </a:t>
            </a:r>
            <a:r>
              <a:rPr lang="en-US" sz="1800" dirty="0" err="1"/>
              <a:t>estos</a:t>
            </a:r>
            <a:r>
              <a:rPr lang="en-US" sz="1800" dirty="0"/>
              <a:t> </a:t>
            </a:r>
            <a:r>
              <a:rPr lang="en-US" sz="1800" dirty="0" err="1"/>
              <a:t>valores</a:t>
            </a:r>
            <a:r>
              <a:rPr lang="en-US" sz="1800" dirty="0"/>
              <a:t>.</a:t>
            </a:r>
          </a:p>
          <a:p>
            <a:pPr algn="just">
              <a:buFont typeface="Wingdings 3" charset="2"/>
              <a:buChar char=""/>
            </a:pPr>
            <a:endParaRPr lang="en-US" sz="1800" dirty="0"/>
          </a:p>
          <a:p>
            <a:pPr algn="just">
              <a:buFont typeface="Wingdings 3" charset="2"/>
              <a:buChar char=""/>
            </a:pPr>
            <a:r>
              <a:rPr lang="en-US" sz="1800" dirty="0"/>
              <a:t>La </a:t>
            </a:r>
            <a:r>
              <a:rPr lang="en-US" sz="1800" dirty="0" err="1"/>
              <a:t>segunda</a:t>
            </a:r>
            <a:r>
              <a:rPr lang="en-US" sz="1800" dirty="0"/>
              <a:t> </a:t>
            </a:r>
            <a:r>
              <a:rPr lang="en-US" sz="1800" dirty="0" err="1"/>
              <a:t>obra</a:t>
            </a:r>
            <a:r>
              <a:rPr lang="en-US" sz="1800" dirty="0"/>
              <a:t> </a:t>
            </a:r>
            <a:r>
              <a:rPr lang="en-US" sz="1800" b="1" dirty="0"/>
              <a:t>LA TEOGONIA</a:t>
            </a:r>
            <a:r>
              <a:rPr lang="en-US" sz="1800" dirty="0"/>
              <a:t>, se </a:t>
            </a:r>
            <a:r>
              <a:rPr lang="en-US" sz="1800" dirty="0" err="1"/>
              <a:t>refiere</a:t>
            </a:r>
            <a:r>
              <a:rPr lang="en-US" sz="1800" dirty="0"/>
              <a:t> al </a:t>
            </a:r>
            <a:r>
              <a:rPr lang="en-US" sz="1800" dirty="0" err="1"/>
              <a:t>origen</a:t>
            </a:r>
            <a:r>
              <a:rPr lang="en-US" sz="1800" dirty="0"/>
              <a:t> del mundo </a:t>
            </a:r>
            <a:r>
              <a:rPr lang="en-US" sz="1800" dirty="0" err="1"/>
              <a:t>estrechamente</a:t>
            </a:r>
            <a:r>
              <a:rPr lang="en-US" sz="1800" dirty="0"/>
              <a:t> </a:t>
            </a:r>
            <a:r>
              <a:rPr lang="en-US" sz="1800" dirty="0" err="1"/>
              <a:t>ligado</a:t>
            </a:r>
            <a:r>
              <a:rPr lang="en-US" sz="1800" dirty="0"/>
              <a:t> al </a:t>
            </a:r>
            <a:r>
              <a:rPr lang="en-US" sz="1800" dirty="0" err="1"/>
              <a:t>origen</a:t>
            </a:r>
            <a:r>
              <a:rPr lang="en-US" sz="1800" dirty="0"/>
              <a:t> de los dioses. </a:t>
            </a:r>
          </a:p>
          <a:p>
            <a:pPr>
              <a:buFont typeface="Wingdings 3" charset="2"/>
              <a:buChar char=""/>
            </a:pPr>
            <a:endParaRPr lang="en-US" dirty="0"/>
          </a:p>
        </p:txBody>
      </p:sp>
      <p:pic>
        <p:nvPicPr>
          <p:cNvPr id="6" name="Marcador de contenido 5" descr="Imagen que contiene hombre, diente, parado, cepillar&#10;&#10;Descripción generada automáticamente">
            <a:extLst>
              <a:ext uri="{FF2B5EF4-FFF2-40B4-BE49-F238E27FC236}">
                <a16:creationId xmlns:a16="http://schemas.microsoft.com/office/drawing/2014/main" id="{082855B8-F802-03F8-41E3-BA7512D9A4A3}"/>
              </a:ext>
            </a:extLst>
          </p:cNvPr>
          <p:cNvPicPr>
            <a:picLocks noGrp="1" noChangeAspect="1"/>
          </p:cNvPicPr>
          <p:nvPr>
            <p:ph idx="1"/>
          </p:nvPr>
        </p:nvPicPr>
        <p:blipFill rotWithShape="1">
          <a:blip r:embed="rId2"/>
          <a:srcRect r="3914" b="-1"/>
          <a:stretch/>
        </p:blipFill>
        <p:spPr>
          <a:xfrm>
            <a:off x="8631452" y="2129586"/>
            <a:ext cx="2873159" cy="3737814"/>
          </a:xfrm>
          <a:prstGeom prst="rect">
            <a:avLst/>
          </a:prstGeom>
        </p:spPr>
      </p:pic>
    </p:spTree>
    <p:extLst>
      <p:ext uri="{BB962C8B-B14F-4D97-AF65-F5344CB8AC3E}">
        <p14:creationId xmlns:p14="http://schemas.microsoft.com/office/powerpoint/2010/main" val="1484526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1BC38-9B9C-9064-C75B-B809D3D66935}"/>
              </a:ext>
            </a:extLst>
          </p:cNvPr>
          <p:cNvSpPr>
            <a:spLocks noGrp="1"/>
          </p:cNvSpPr>
          <p:nvPr>
            <p:ph type="title"/>
          </p:nvPr>
        </p:nvSpPr>
        <p:spPr>
          <a:xfrm>
            <a:off x="2592925" y="624110"/>
            <a:ext cx="8911687" cy="666808"/>
          </a:xfrm>
        </p:spPr>
        <p:txBody>
          <a:bodyPr/>
          <a:lstStyle/>
          <a:p>
            <a:pPr algn="ctr"/>
            <a:r>
              <a:rPr lang="es-MX" b="1" dirty="0">
                <a:latin typeface="Algerian" panose="04020705040A02060702" pitchFamily="82" charset="0"/>
              </a:rPr>
              <a:t>EL MITO EN MESOPOTAMIA</a:t>
            </a:r>
            <a:endParaRPr lang="es-MX" dirty="0"/>
          </a:p>
        </p:txBody>
      </p:sp>
      <p:sp>
        <p:nvSpPr>
          <p:cNvPr id="3" name="Marcador de contenido 2">
            <a:extLst>
              <a:ext uri="{FF2B5EF4-FFF2-40B4-BE49-F238E27FC236}">
                <a16:creationId xmlns:a16="http://schemas.microsoft.com/office/drawing/2014/main" id="{546D252E-742F-E699-83B6-7E2AA95E110B}"/>
              </a:ext>
            </a:extLst>
          </p:cNvPr>
          <p:cNvSpPr>
            <a:spLocks noGrp="1"/>
          </p:cNvSpPr>
          <p:nvPr>
            <p:ph idx="1"/>
          </p:nvPr>
        </p:nvSpPr>
        <p:spPr>
          <a:xfrm>
            <a:off x="1828800" y="1196788"/>
            <a:ext cx="9675812" cy="5257800"/>
          </a:xfrm>
        </p:spPr>
        <p:txBody>
          <a:bodyPr/>
          <a:lstStyle/>
          <a:p>
            <a:endParaRPr lang="es-MX" dirty="0"/>
          </a:p>
          <a:p>
            <a:endParaRPr lang="es-MX" dirty="0"/>
          </a:p>
          <a:p>
            <a:r>
              <a:rPr lang="es-MX" dirty="0"/>
              <a:t>Los mitos se vinculan a los perfiles geográficos de la región así como a su estructura social.</a:t>
            </a:r>
          </a:p>
          <a:p>
            <a:endParaRPr lang="es-MX" dirty="0"/>
          </a:p>
          <a:p>
            <a:pPr algn="just"/>
            <a:r>
              <a:rPr lang="es-MX" sz="3600" b="1" dirty="0"/>
              <a:t> </a:t>
            </a:r>
            <a:r>
              <a:rPr lang="es-MX" sz="3600" b="1" dirty="0">
                <a:solidFill>
                  <a:srgbClr val="0070C0"/>
                </a:solidFill>
              </a:rPr>
              <a:t>“ El diluvio desenfrenado al que ningún hombre puede oponerse. Que estremece los cielos y hace que la tierra se sacuda. Envuelve un espantoso manto a la madre y al niño”</a:t>
            </a:r>
          </a:p>
          <a:p>
            <a:endParaRPr lang="es-MX" dirty="0"/>
          </a:p>
          <a:p>
            <a:endParaRPr lang="es-MX" dirty="0"/>
          </a:p>
          <a:p>
            <a:endParaRPr lang="es-MX" dirty="0"/>
          </a:p>
        </p:txBody>
      </p:sp>
    </p:spTree>
    <p:extLst>
      <p:ext uri="{BB962C8B-B14F-4D97-AF65-F5344CB8AC3E}">
        <p14:creationId xmlns:p14="http://schemas.microsoft.com/office/powerpoint/2010/main" val="3971154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5A1EA6D-FAF1-AEC0-79A7-2091B391A3F5}"/>
              </a:ext>
            </a:extLst>
          </p:cNvPr>
          <p:cNvSpPr>
            <a:spLocks noGrp="1"/>
          </p:cNvSpPr>
          <p:nvPr>
            <p:ph idx="1"/>
          </p:nvPr>
        </p:nvSpPr>
        <p:spPr>
          <a:xfrm>
            <a:off x="1707776" y="443753"/>
            <a:ext cx="9796836" cy="6158753"/>
          </a:xfrm>
        </p:spPr>
        <p:txBody>
          <a:bodyPr/>
          <a:lstStyle/>
          <a:p>
            <a:r>
              <a:rPr lang="es-MX" b="1" dirty="0"/>
              <a:t>El hombre de Mesopotamia </a:t>
            </a:r>
            <a:r>
              <a:rPr lang="es-MX" dirty="0"/>
              <a:t>cuando se encuentra </a:t>
            </a:r>
            <a:r>
              <a:rPr lang="es-MX" b="1" dirty="0">
                <a:solidFill>
                  <a:schemeClr val="tx1"/>
                </a:solidFill>
              </a:rPr>
              <a:t>frente a las fuerzas cósmicas</a:t>
            </a:r>
            <a:r>
              <a:rPr lang="es-MX" dirty="0"/>
              <a:t>, se da cuenta de su impotencia, con el temor que produce el encontrarse ante la acción de fuerzas gigantescas.</a:t>
            </a:r>
          </a:p>
          <a:p>
            <a:r>
              <a:rPr lang="es-MX" b="1" dirty="0"/>
              <a:t>Los habitantes de Mesopotamia</a:t>
            </a:r>
            <a:r>
              <a:rPr lang="es-MX" dirty="0"/>
              <a:t>, se encontraban organizados en una </a:t>
            </a:r>
            <a:r>
              <a:rPr lang="es-MX" b="1" dirty="0"/>
              <a:t>Asamblea</a:t>
            </a:r>
            <a:r>
              <a:rPr lang="es-MX" dirty="0"/>
              <a:t>, que reunía a todos los hombres y mujeres bajo la dirección de un </a:t>
            </a:r>
            <a:r>
              <a:rPr lang="es-MX" b="1" dirty="0"/>
              <a:t>gran sacerdote.</a:t>
            </a:r>
          </a:p>
          <a:p>
            <a:r>
              <a:rPr lang="es-MX" dirty="0"/>
              <a:t>La ciudad poseía varios templos, y cada uno con su </a:t>
            </a:r>
            <a:r>
              <a:rPr lang="es-MX" b="1" dirty="0"/>
              <a:t>propio dios</a:t>
            </a:r>
            <a:r>
              <a:rPr lang="es-MX" dirty="0"/>
              <a:t>.</a:t>
            </a:r>
          </a:p>
          <a:p>
            <a:r>
              <a:rPr lang="es-MX" b="1" dirty="0"/>
              <a:t>El sacerdote </a:t>
            </a:r>
            <a:r>
              <a:rPr lang="es-MX" dirty="0"/>
              <a:t>se consolidó como clase dirigente al usurpar los poderes del Consejo y adueñarse de la tierra.</a:t>
            </a:r>
          </a:p>
          <a:p>
            <a:r>
              <a:rPr lang="es-MX" b="1" dirty="0"/>
              <a:t>La tierra </a:t>
            </a:r>
            <a:r>
              <a:rPr lang="es-MX" dirty="0"/>
              <a:t>se </a:t>
            </a:r>
            <a:r>
              <a:rPr lang="es-MX" b="1" dirty="0"/>
              <a:t>cultivaba</a:t>
            </a:r>
            <a:r>
              <a:rPr lang="es-MX" dirty="0"/>
              <a:t> por la acción de </a:t>
            </a:r>
            <a:r>
              <a:rPr lang="es-MX" b="1" dirty="0"/>
              <a:t>los esclavos</a:t>
            </a:r>
            <a:r>
              <a:rPr lang="es-MX" dirty="0"/>
              <a:t>, tomados en la guerra y por pequeños propietarios, a quienes los sacerdotes sometían a trabajos forzados.</a:t>
            </a:r>
          </a:p>
          <a:p>
            <a:endParaRPr lang="es-MX" dirty="0"/>
          </a:p>
        </p:txBody>
      </p:sp>
      <p:pic>
        <p:nvPicPr>
          <p:cNvPr id="5" name="Imagen 4">
            <a:extLst>
              <a:ext uri="{FF2B5EF4-FFF2-40B4-BE49-F238E27FC236}">
                <a16:creationId xmlns:a16="http://schemas.microsoft.com/office/drawing/2014/main" id="{5400CDF5-0FA0-A359-6A0A-B9850BB7F1A1}"/>
              </a:ext>
            </a:extLst>
          </p:cNvPr>
          <p:cNvPicPr>
            <a:picLocks noChangeAspect="1"/>
          </p:cNvPicPr>
          <p:nvPr/>
        </p:nvPicPr>
        <p:blipFill>
          <a:blip r:embed="rId2"/>
          <a:stretch>
            <a:fillRect/>
          </a:stretch>
        </p:blipFill>
        <p:spPr>
          <a:xfrm>
            <a:off x="1987975" y="3805518"/>
            <a:ext cx="3267531" cy="2796988"/>
          </a:xfrm>
          <a:prstGeom prst="rect">
            <a:avLst/>
          </a:prstGeom>
        </p:spPr>
      </p:pic>
      <p:pic>
        <p:nvPicPr>
          <p:cNvPr id="7" name="Imagen 6">
            <a:extLst>
              <a:ext uri="{FF2B5EF4-FFF2-40B4-BE49-F238E27FC236}">
                <a16:creationId xmlns:a16="http://schemas.microsoft.com/office/drawing/2014/main" id="{7CAFB3C7-4CC1-77E9-19ED-46FC1B1C6313}"/>
              </a:ext>
            </a:extLst>
          </p:cNvPr>
          <p:cNvPicPr>
            <a:picLocks noChangeAspect="1"/>
          </p:cNvPicPr>
          <p:nvPr/>
        </p:nvPicPr>
        <p:blipFill>
          <a:blip r:embed="rId3"/>
          <a:stretch>
            <a:fillRect/>
          </a:stretch>
        </p:blipFill>
        <p:spPr>
          <a:xfrm>
            <a:off x="6284266" y="3805518"/>
            <a:ext cx="4191585" cy="2796988"/>
          </a:xfrm>
          <a:prstGeom prst="rect">
            <a:avLst/>
          </a:prstGeom>
        </p:spPr>
      </p:pic>
    </p:spTree>
    <p:extLst>
      <p:ext uri="{BB962C8B-B14F-4D97-AF65-F5344CB8AC3E}">
        <p14:creationId xmlns:p14="http://schemas.microsoft.com/office/powerpoint/2010/main" val="232397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3F7A3875-6FE9-2575-B21A-C5AF67CBF1D3}"/>
              </a:ext>
            </a:extLst>
          </p:cNvPr>
          <p:cNvGraphicFramePr>
            <a:graphicFrameLocks noGrp="1"/>
          </p:cNvGraphicFramePr>
          <p:nvPr>
            <p:ph idx="1"/>
            <p:extLst>
              <p:ext uri="{D42A27DB-BD31-4B8C-83A1-F6EECF244321}">
                <p14:modId xmlns:p14="http://schemas.microsoft.com/office/powerpoint/2010/main" val="1767584854"/>
              </p:ext>
            </p:extLst>
          </p:nvPr>
        </p:nvGraphicFramePr>
        <p:xfrm>
          <a:off x="2589213" y="484094"/>
          <a:ext cx="8915400" cy="5889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46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0AD2F5-8F26-AAC7-C7AF-A6451C9BB834}"/>
              </a:ext>
            </a:extLst>
          </p:cNvPr>
          <p:cNvSpPr>
            <a:spLocks noGrp="1"/>
          </p:cNvSpPr>
          <p:nvPr>
            <p:ph idx="1"/>
          </p:nvPr>
        </p:nvSpPr>
        <p:spPr>
          <a:xfrm>
            <a:off x="1248313" y="632012"/>
            <a:ext cx="10256299" cy="6239435"/>
          </a:xfrm>
        </p:spPr>
        <p:txBody>
          <a:bodyPr/>
          <a:lstStyle/>
          <a:p>
            <a:endParaRPr lang="es-MX" dirty="0"/>
          </a:p>
        </p:txBody>
      </p:sp>
      <p:graphicFrame>
        <p:nvGraphicFramePr>
          <p:cNvPr id="4" name="Diagrama 3">
            <a:extLst>
              <a:ext uri="{FF2B5EF4-FFF2-40B4-BE49-F238E27FC236}">
                <a16:creationId xmlns:a16="http://schemas.microsoft.com/office/drawing/2014/main" id="{1DC677FF-F164-AB0E-A08B-0BA3C6CA8FFD}"/>
              </a:ext>
            </a:extLst>
          </p:cNvPr>
          <p:cNvGraphicFramePr/>
          <p:nvPr>
            <p:extLst>
              <p:ext uri="{D42A27DB-BD31-4B8C-83A1-F6EECF244321}">
                <p14:modId xmlns:p14="http://schemas.microsoft.com/office/powerpoint/2010/main" val="3412861870"/>
              </p:ext>
            </p:extLst>
          </p:nvPr>
        </p:nvGraphicFramePr>
        <p:xfrm>
          <a:off x="1707777" y="2030506"/>
          <a:ext cx="9235910" cy="47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2D69D0B8-795B-E749-76D2-818CF2BB61B6}"/>
              </a:ext>
            </a:extLst>
          </p:cNvPr>
          <p:cNvPicPr>
            <a:picLocks noChangeAspect="1"/>
          </p:cNvPicPr>
          <p:nvPr/>
        </p:nvPicPr>
        <p:blipFill>
          <a:blip r:embed="rId7"/>
          <a:stretch>
            <a:fillRect/>
          </a:stretch>
        </p:blipFill>
        <p:spPr>
          <a:xfrm>
            <a:off x="8403139" y="1304364"/>
            <a:ext cx="2254624" cy="1653989"/>
          </a:xfrm>
          <a:prstGeom prst="rect">
            <a:avLst/>
          </a:prstGeom>
        </p:spPr>
      </p:pic>
      <p:pic>
        <p:nvPicPr>
          <p:cNvPr id="8" name="Imagen 7">
            <a:extLst>
              <a:ext uri="{FF2B5EF4-FFF2-40B4-BE49-F238E27FC236}">
                <a16:creationId xmlns:a16="http://schemas.microsoft.com/office/drawing/2014/main" id="{8467B8ED-2639-E4F4-D947-994AF0867BB8}"/>
              </a:ext>
            </a:extLst>
          </p:cNvPr>
          <p:cNvPicPr>
            <a:picLocks noChangeAspect="1"/>
          </p:cNvPicPr>
          <p:nvPr/>
        </p:nvPicPr>
        <p:blipFill>
          <a:blip r:embed="rId8"/>
          <a:stretch>
            <a:fillRect/>
          </a:stretch>
        </p:blipFill>
        <p:spPr>
          <a:xfrm>
            <a:off x="707897" y="5230905"/>
            <a:ext cx="1999760" cy="1506070"/>
          </a:xfrm>
          <a:prstGeom prst="rect">
            <a:avLst/>
          </a:prstGeom>
        </p:spPr>
      </p:pic>
      <p:pic>
        <p:nvPicPr>
          <p:cNvPr id="12" name="Imagen 11">
            <a:extLst>
              <a:ext uri="{FF2B5EF4-FFF2-40B4-BE49-F238E27FC236}">
                <a16:creationId xmlns:a16="http://schemas.microsoft.com/office/drawing/2014/main" id="{55B7C572-0E28-04AC-B5CB-58D21760E49F}"/>
              </a:ext>
            </a:extLst>
          </p:cNvPr>
          <p:cNvPicPr>
            <a:picLocks noChangeAspect="1"/>
          </p:cNvPicPr>
          <p:nvPr/>
        </p:nvPicPr>
        <p:blipFill>
          <a:blip r:embed="rId9"/>
          <a:stretch>
            <a:fillRect/>
          </a:stretch>
        </p:blipFill>
        <p:spPr>
          <a:xfrm>
            <a:off x="10484223" y="3630705"/>
            <a:ext cx="1686160" cy="1676634"/>
          </a:xfrm>
          <a:prstGeom prst="rect">
            <a:avLst/>
          </a:prstGeom>
        </p:spPr>
      </p:pic>
    </p:spTree>
    <p:extLst>
      <p:ext uri="{BB962C8B-B14F-4D97-AF65-F5344CB8AC3E}">
        <p14:creationId xmlns:p14="http://schemas.microsoft.com/office/powerpoint/2010/main" val="288290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617DE2-ADD7-62CB-A801-B832B94DB9D6}"/>
              </a:ext>
            </a:extLst>
          </p:cNvPr>
          <p:cNvSpPr>
            <a:spLocks noGrp="1"/>
          </p:cNvSpPr>
          <p:nvPr>
            <p:ph idx="1"/>
          </p:nvPr>
        </p:nvSpPr>
        <p:spPr>
          <a:xfrm>
            <a:off x="1734671" y="524435"/>
            <a:ext cx="9769941" cy="6010836"/>
          </a:xfrm>
        </p:spPr>
        <p:txBody>
          <a:bodyPr/>
          <a:lstStyle/>
          <a:p>
            <a:r>
              <a:rPr lang="es-MX" dirty="0"/>
              <a:t>Un mito de gran significación en la cultura </a:t>
            </a:r>
            <a:r>
              <a:rPr lang="es-MX" dirty="0" err="1"/>
              <a:t>mesopotánica</a:t>
            </a:r>
            <a:r>
              <a:rPr lang="es-MX" dirty="0"/>
              <a:t> es el </a:t>
            </a:r>
            <a:r>
              <a:rPr lang="es-MX" sz="2000" b="1" dirty="0"/>
              <a:t>MITO COSMOLÓGICO</a:t>
            </a:r>
            <a:r>
              <a:rPr lang="es-MX" b="1" dirty="0"/>
              <a:t> </a:t>
            </a:r>
            <a:r>
              <a:rPr lang="es-MX" dirty="0"/>
              <a:t>de la creación, conocido como: </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r>
              <a:rPr lang="es-MX" dirty="0"/>
              <a:t>Además se refiere a </a:t>
            </a:r>
            <a:r>
              <a:rPr lang="es-MX" sz="3200" b="1" dirty="0"/>
              <a:t>la inestabilidad, desorden, confusión, orden y estabilidad</a:t>
            </a:r>
            <a:r>
              <a:rPr lang="es-MX" dirty="0"/>
              <a:t>.</a:t>
            </a:r>
          </a:p>
        </p:txBody>
      </p:sp>
      <p:sp>
        <p:nvSpPr>
          <p:cNvPr id="2" name="Elipse 1">
            <a:extLst>
              <a:ext uri="{FF2B5EF4-FFF2-40B4-BE49-F238E27FC236}">
                <a16:creationId xmlns:a16="http://schemas.microsoft.com/office/drawing/2014/main" id="{787E9BB7-6A5C-9392-C6F2-0DEFA88519EC}"/>
              </a:ext>
            </a:extLst>
          </p:cNvPr>
          <p:cNvSpPr/>
          <p:nvPr/>
        </p:nvSpPr>
        <p:spPr>
          <a:xfrm>
            <a:off x="4114799" y="1452282"/>
            <a:ext cx="4814047" cy="236668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sz="2800" b="1" dirty="0"/>
              <a:t>ENUMA ELIS: </a:t>
            </a:r>
            <a:r>
              <a:rPr lang="es-MX" b="1" dirty="0"/>
              <a:t>“Cuando arriba”, </a:t>
            </a:r>
            <a:r>
              <a:rPr lang="es-MX" dirty="0"/>
              <a:t>trata sobre la creación del universo, mediante la imposición del orden y autoridad de los dioses.</a:t>
            </a:r>
          </a:p>
        </p:txBody>
      </p:sp>
    </p:spTree>
    <p:extLst>
      <p:ext uri="{BB962C8B-B14F-4D97-AF65-F5344CB8AC3E}">
        <p14:creationId xmlns:p14="http://schemas.microsoft.com/office/powerpoint/2010/main" val="193973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41C24-979B-4FD6-8100-A11EF3B42FC5}"/>
              </a:ext>
            </a:extLst>
          </p:cNvPr>
          <p:cNvSpPr>
            <a:spLocks noGrp="1"/>
          </p:cNvSpPr>
          <p:nvPr>
            <p:ph type="title"/>
          </p:nvPr>
        </p:nvSpPr>
        <p:spPr>
          <a:xfrm>
            <a:off x="310039" y="640080"/>
            <a:ext cx="3429855" cy="5613236"/>
          </a:xfrm>
        </p:spPr>
        <p:txBody>
          <a:bodyPr anchor="ctr">
            <a:normAutofit/>
          </a:bodyPr>
          <a:lstStyle/>
          <a:p>
            <a:r>
              <a:rPr lang="es-MX" sz="2400" b="1">
                <a:solidFill>
                  <a:srgbClr val="FFFFFF"/>
                </a:solidFill>
                <a:latin typeface="Comic Sans MS" panose="030F0702030302020204" pitchFamily="66" charset="0"/>
              </a:rPr>
              <a:t>OBSERVACIONES:</a:t>
            </a:r>
          </a:p>
        </p:txBody>
      </p:sp>
      <p:sp>
        <p:nvSpPr>
          <p:cNvPr id="3" name="Marcador de contenido 2">
            <a:extLst>
              <a:ext uri="{FF2B5EF4-FFF2-40B4-BE49-F238E27FC236}">
                <a16:creationId xmlns:a16="http://schemas.microsoft.com/office/drawing/2014/main" id="{EC11C493-5A10-4215-A2B4-268774B1426D}"/>
              </a:ext>
            </a:extLst>
          </p:cNvPr>
          <p:cNvSpPr>
            <a:spLocks noGrp="1"/>
          </p:cNvSpPr>
          <p:nvPr>
            <p:ph idx="1"/>
          </p:nvPr>
        </p:nvSpPr>
        <p:spPr>
          <a:xfrm>
            <a:off x="4699818" y="640080"/>
            <a:ext cx="7172138" cy="4832252"/>
          </a:xfrm>
        </p:spPr>
        <p:txBody>
          <a:bodyPr>
            <a:normAutofit fontScale="85000" lnSpcReduction="20000"/>
          </a:bodyPr>
          <a:lstStyle/>
          <a:p>
            <a:endParaRPr lang="es-MX" sz="1000" dirty="0"/>
          </a:p>
          <a:p>
            <a:pPr lvl="0" algn="just">
              <a:spcAft>
                <a:spcPts val="800"/>
              </a:spcAft>
              <a:buFont typeface="Wingdings 3" panose="05040102010807070707" pitchFamily="18" charset="2"/>
              <a:buChar char=""/>
            </a:pPr>
            <a:r>
              <a:rPr lang="es-MX" sz="1000" dirty="0">
                <a:effectLst/>
                <a:latin typeface="Calibri" panose="020F0502020204030204" pitchFamily="34" charset="0"/>
                <a:ea typeface="Calibri" panose="020F0502020204030204" pitchFamily="34" charset="0"/>
                <a:cs typeface="Times New Roman" panose="02020603050405020304" pitchFamily="18" charset="0"/>
              </a:rPr>
              <a:t> </a:t>
            </a:r>
            <a:r>
              <a:rPr lang="es-ES" sz="1700" dirty="0">
                <a:latin typeface="Arial" panose="020B0604020202020204" pitchFamily="34" charset="0"/>
                <a:ea typeface="Calibri" panose="020F0502020204030204" pitchFamily="34" charset="0"/>
                <a:cs typeface="Arial" panose="020B0604020202020204" pitchFamily="34" charset="0"/>
              </a:rPr>
              <a:t>El aprendiente traerá su libreta destinada para la asignatura, debidamente forrada para la realización de actividades y toma de apuntes de cada tema, de acuerdo al programa de la asignatura, en caso de no traerla, tendrá una falta, tres faltas, corresponderá </a:t>
            </a:r>
            <a:r>
              <a:rPr lang="es-ES" sz="1700" b="1" dirty="0">
                <a:latin typeface="Arial" panose="020B0604020202020204" pitchFamily="34" charset="0"/>
                <a:ea typeface="Calibri" panose="020F0502020204030204" pitchFamily="34" charset="0"/>
                <a:cs typeface="Arial" panose="020B0604020202020204" pitchFamily="34" charset="0"/>
              </a:rPr>
              <a:t>medio punto </a:t>
            </a:r>
            <a:r>
              <a:rPr lang="es-ES" sz="1700" dirty="0">
                <a:latin typeface="Arial" panose="020B0604020202020204" pitchFamily="34" charset="0"/>
                <a:ea typeface="Calibri" panose="020F0502020204030204" pitchFamily="34" charset="0"/>
                <a:cs typeface="Arial" panose="020B0604020202020204" pitchFamily="34" charset="0"/>
              </a:rPr>
              <a:t>en promedio final.</a:t>
            </a:r>
            <a:endParaRPr lang="es-MX" sz="1700" dirty="0">
              <a:latin typeface="Arial" panose="020B0604020202020204" pitchFamily="34" charset="0"/>
              <a:ea typeface="Calibri" panose="020F0502020204030204" pitchFamily="34" charset="0"/>
              <a:cs typeface="Arial" panose="020B0604020202020204" pitchFamily="34" charset="0"/>
            </a:endParaRPr>
          </a:p>
          <a:p>
            <a:pPr lvl="0" algn="just">
              <a:spcAft>
                <a:spcPts val="800"/>
              </a:spcAft>
              <a:buFont typeface="Wingdings 3" panose="05040102010807070707" pitchFamily="18" charset="2"/>
              <a:buChar char=""/>
            </a:pPr>
            <a:r>
              <a:rPr lang="es-MX" sz="1700" dirty="0">
                <a:latin typeface="Arial" panose="020B0604020202020204" pitchFamily="34" charset="0"/>
                <a:ea typeface="Calibri" panose="020F0502020204030204" pitchFamily="34" charset="0"/>
                <a:cs typeface="Arial" panose="020B0604020202020204" pitchFamily="34" charset="0"/>
              </a:rPr>
              <a:t> Durante la clase </a:t>
            </a:r>
            <a:r>
              <a:rPr lang="es-ES" sz="1700" dirty="0">
                <a:latin typeface="Arial" panose="020B0604020202020204" pitchFamily="34" charset="0"/>
                <a:ea typeface="Calibri" panose="020F0502020204030204" pitchFamily="34" charset="0"/>
                <a:cs typeface="Arial" panose="020B0604020202020204" pitchFamily="34" charset="0"/>
              </a:rPr>
              <a:t>no se consume ningún tipo de alimentos(tortas, enchiladas, tacos, fruta, café, agua, refresco, etc.), en caso de hacerlo tendrá una falta, tres faltas, corresponderá </a:t>
            </a:r>
            <a:r>
              <a:rPr lang="es-ES" sz="1700" b="1" dirty="0">
                <a:latin typeface="Arial" panose="020B0604020202020204" pitchFamily="34" charset="0"/>
                <a:ea typeface="Calibri" panose="020F0502020204030204" pitchFamily="34" charset="0"/>
                <a:cs typeface="Arial" panose="020B0604020202020204" pitchFamily="34" charset="0"/>
              </a:rPr>
              <a:t>medio punto </a:t>
            </a:r>
            <a:r>
              <a:rPr lang="es-ES" sz="1700" dirty="0">
                <a:latin typeface="Arial" panose="020B0604020202020204" pitchFamily="34" charset="0"/>
                <a:ea typeface="Calibri" panose="020F0502020204030204" pitchFamily="34" charset="0"/>
                <a:cs typeface="Arial" panose="020B0604020202020204" pitchFamily="34" charset="0"/>
              </a:rPr>
              <a:t>en promedio final.</a:t>
            </a:r>
            <a:endParaRPr lang="es-MX" sz="1700" dirty="0">
              <a:latin typeface="Arial" panose="020B0604020202020204" pitchFamily="34" charset="0"/>
              <a:ea typeface="Calibri" panose="020F0502020204030204" pitchFamily="34" charset="0"/>
              <a:cs typeface="Arial" panose="020B0604020202020204" pitchFamily="34" charset="0"/>
            </a:endParaRPr>
          </a:p>
          <a:p>
            <a:pPr lvl="0" algn="just">
              <a:spcAft>
                <a:spcPts val="800"/>
              </a:spcAft>
              <a:buFont typeface="Wingdings 3" panose="05040102010807070707" pitchFamily="18" charset="2"/>
              <a:buChar char=""/>
            </a:pPr>
            <a:r>
              <a:rPr lang="es-ES" sz="1700" dirty="0">
                <a:latin typeface="Arial" panose="020B0604020202020204" pitchFamily="34" charset="0"/>
                <a:ea typeface="Calibri" panose="020F0502020204030204" pitchFamily="34" charset="0"/>
                <a:cs typeface="Arial" panose="020B0604020202020204" pitchFamily="34" charset="0"/>
              </a:rPr>
              <a:t>Queda estrictamente prohibido el uso de celular durante la hora de clase, solamente con autorización del líder académico para la realización de alguna actividad que asigne, aprendiente  que llegue a utilizar su celular, se le recogerá y se le entregara al encargado de orden, tendrá </a:t>
            </a:r>
            <a:r>
              <a:rPr lang="es-ES" sz="1700" b="1" dirty="0">
                <a:latin typeface="Arial" panose="020B0604020202020204" pitchFamily="34" charset="0"/>
                <a:ea typeface="Calibri" panose="020F0502020204030204" pitchFamily="34" charset="0"/>
                <a:cs typeface="Arial" panose="020B0604020202020204" pitchFamily="34" charset="0"/>
              </a:rPr>
              <a:t>un punto menos </a:t>
            </a:r>
            <a:r>
              <a:rPr lang="es-ES" sz="1700" dirty="0">
                <a:latin typeface="Arial" panose="020B0604020202020204" pitchFamily="34" charset="0"/>
                <a:ea typeface="Calibri" panose="020F0502020204030204" pitchFamily="34" charset="0"/>
                <a:cs typeface="Arial" panose="020B0604020202020204" pitchFamily="34" charset="0"/>
              </a:rPr>
              <a:t>en promedio final correspondiente a cada periodo.</a:t>
            </a:r>
            <a:endParaRPr lang="es-MX" sz="1700" dirty="0">
              <a:latin typeface="Arial" panose="020B0604020202020204" pitchFamily="34" charset="0"/>
              <a:ea typeface="Calibri" panose="020F0502020204030204" pitchFamily="34" charset="0"/>
              <a:cs typeface="Arial" panose="020B0604020202020204" pitchFamily="34" charset="0"/>
            </a:endParaRPr>
          </a:p>
          <a:p>
            <a:pPr lvl="0" algn="just">
              <a:spcAft>
                <a:spcPts val="800"/>
              </a:spcAft>
              <a:buFont typeface="Wingdings 3" panose="05040102010807070707" pitchFamily="18" charset="2"/>
              <a:buChar char=""/>
            </a:pPr>
            <a:r>
              <a:rPr lang="es-ES" sz="1700" dirty="0">
                <a:latin typeface="Arial" panose="020B0604020202020204" pitchFamily="34" charset="0"/>
                <a:ea typeface="Calibri" panose="020F0502020204030204" pitchFamily="34" charset="0"/>
                <a:cs typeface="Arial" panose="020B0604020202020204" pitchFamily="34" charset="0"/>
              </a:rPr>
              <a:t> Tres llamadas de atención dentro del salón de clases por desorden o malas palabras, punto medio en promedio final.</a:t>
            </a:r>
          </a:p>
          <a:p>
            <a:pPr lvl="0" algn="just">
              <a:spcAft>
                <a:spcPts val="800"/>
              </a:spcAft>
              <a:buFont typeface="Wingdings 3" panose="05040102010807070707" pitchFamily="18" charset="2"/>
              <a:buChar char=""/>
            </a:pPr>
            <a:r>
              <a:rPr lang="es-ES" sz="1700" dirty="0">
                <a:latin typeface="Arial" panose="020B0604020202020204" pitchFamily="34" charset="0"/>
                <a:ea typeface="Calibri" panose="020F0502020204030204" pitchFamily="34" charset="0"/>
                <a:cs typeface="Arial" panose="020B0604020202020204" pitchFamily="34" charset="0"/>
              </a:rPr>
              <a:t>Tomando en cuenta el reglamento interno de la institución, no se permite que el aprendiente se exprese con palabras altisonantes ni mucho menos comportarse de manera irrespetuosa hacia el líder académico y hacia sus compañeros,  en caso contrario se aplicara la sanción respectiva y si es necesario turnar ante las autoridades correspondientes, además tendrá un </a:t>
            </a:r>
            <a:r>
              <a:rPr lang="es-ES" sz="1700" b="1" dirty="0">
                <a:latin typeface="Arial" panose="020B0604020202020204" pitchFamily="34" charset="0"/>
                <a:ea typeface="Calibri" panose="020F0502020204030204" pitchFamily="34" charset="0"/>
                <a:cs typeface="Arial" panose="020B0604020202020204" pitchFamily="34" charset="0"/>
              </a:rPr>
              <a:t>punto menos </a:t>
            </a:r>
            <a:r>
              <a:rPr lang="es-ES" sz="1700" dirty="0">
                <a:latin typeface="Arial" panose="020B0604020202020204" pitchFamily="34" charset="0"/>
                <a:ea typeface="Calibri" panose="020F0502020204030204" pitchFamily="34" charset="0"/>
                <a:cs typeface="Arial" panose="020B0604020202020204" pitchFamily="34" charset="0"/>
              </a:rPr>
              <a:t>en promedio final de cada parcial.</a:t>
            </a:r>
            <a:endParaRPr lang="es-MX" sz="1700" dirty="0">
              <a:latin typeface="Arial" panose="020B0604020202020204" pitchFamily="34" charset="0"/>
              <a:ea typeface="Calibri" panose="020F0502020204030204" pitchFamily="34" charset="0"/>
              <a:cs typeface="Arial" panose="020B0604020202020204" pitchFamily="34" charset="0"/>
            </a:endParaRPr>
          </a:p>
          <a:p>
            <a:endParaRPr lang="es-MX" sz="1700" dirty="0"/>
          </a:p>
          <a:p>
            <a:endParaRPr lang="es-MX" sz="1000" dirty="0"/>
          </a:p>
        </p:txBody>
      </p:sp>
      <p:pic>
        <p:nvPicPr>
          <p:cNvPr id="4" name="Imagen 3">
            <a:extLst>
              <a:ext uri="{FF2B5EF4-FFF2-40B4-BE49-F238E27FC236}">
                <a16:creationId xmlns:a16="http://schemas.microsoft.com/office/drawing/2014/main" id="{EE0C99A3-D9AF-45FB-8F40-20939926C757}"/>
              </a:ext>
            </a:extLst>
          </p:cNvPr>
          <p:cNvPicPr>
            <a:picLocks noChangeAspect="1"/>
          </p:cNvPicPr>
          <p:nvPr/>
        </p:nvPicPr>
        <p:blipFill>
          <a:blip r:embed="rId2"/>
          <a:stretch>
            <a:fillRect/>
          </a:stretch>
        </p:blipFill>
        <p:spPr>
          <a:xfrm>
            <a:off x="5683349" y="5472332"/>
            <a:ext cx="4475908" cy="998805"/>
          </a:xfrm>
          <a:prstGeom prst="rect">
            <a:avLst/>
          </a:prstGeom>
        </p:spPr>
      </p:pic>
    </p:spTree>
    <p:extLst>
      <p:ext uri="{BB962C8B-B14F-4D97-AF65-F5344CB8AC3E}">
        <p14:creationId xmlns:p14="http://schemas.microsoft.com/office/powerpoint/2010/main" val="323869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D12B9-A88D-3A5E-FCDB-11355416ED05}"/>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D6048EFC-4813-A96B-481C-3C61FC11B4EF}"/>
              </a:ext>
            </a:extLst>
          </p:cNvPr>
          <p:cNvSpPr>
            <a:spLocks noGrp="1"/>
          </p:cNvSpPr>
          <p:nvPr>
            <p:ph idx="1"/>
          </p:nvPr>
        </p:nvSpPr>
        <p:spPr>
          <a:xfrm>
            <a:off x="2589212" y="2133599"/>
            <a:ext cx="8915400" cy="4482353"/>
          </a:xfrm>
        </p:spPr>
        <p:txBody>
          <a:bodyPr>
            <a:normAutofit lnSpcReduction="10000"/>
          </a:bodyPr>
          <a:lstStyle/>
          <a:p>
            <a:r>
              <a:rPr lang="es-MX" dirty="0"/>
              <a:t>https://www.google.com/search?q=el+mito+de+la+caverna&amp;rlz=1C1CHBF_esMX1030MX1030&amp;sxsrf=AJOqlzVlr6BlRfPBZXMt0a6PAQlcSXlIcA:1676001784593&amp;source=lnms&amp;tbm=vid&amp;sa=X&amp;ved=2ahUKEwiH0I2YiYr9AhV2IkQIHccoBWwQ_AUoAnoECAIQBA&amp;biw=1366&amp;bih=649&amp;dpr=1#fpstate=ive&amp;vld=cid:ef5c9f89,vid:m6W_Yj8Jfdg</a:t>
            </a:r>
          </a:p>
          <a:p>
            <a:endParaRPr lang="es-MX" dirty="0"/>
          </a:p>
          <a:p>
            <a:r>
              <a:rPr lang="es-MX" dirty="0">
                <a:hlinkClick r:id="rId2"/>
              </a:rPr>
              <a:t>https://mediateca.educa.madrid.org/video/d6y5vzhgyuhi52gj</a:t>
            </a:r>
            <a:endParaRPr lang="es-MX" dirty="0"/>
          </a:p>
          <a:p>
            <a:r>
              <a:rPr lang="es-MX" dirty="0"/>
              <a:t>La odisea</a:t>
            </a:r>
          </a:p>
          <a:p>
            <a:r>
              <a:rPr lang="es-MX" sz="1800" dirty="0">
                <a:effectLst/>
                <a:highlight>
                  <a:srgbClr val="FFFF00"/>
                </a:highlight>
                <a:latin typeface="Calibri" panose="020F0502020204030204" pitchFamily="34" charset="0"/>
                <a:ea typeface="Calibri" panose="020F0502020204030204" pitchFamily="34" charset="0"/>
              </a:rPr>
              <a:t>Los aprendientes explican en que se diferencian la </a:t>
            </a:r>
            <a:r>
              <a:rPr lang="es-MX" sz="1800" dirty="0" err="1">
                <a:effectLst/>
                <a:highlight>
                  <a:srgbClr val="FFFF00"/>
                </a:highlight>
                <a:latin typeface="Calibri" panose="020F0502020204030204" pitchFamily="34" charset="0"/>
                <a:ea typeface="Calibri" panose="020F0502020204030204" pitchFamily="34" charset="0"/>
              </a:rPr>
              <a:t>Lliada</a:t>
            </a:r>
            <a:r>
              <a:rPr lang="es-MX" sz="1800" dirty="0">
                <a:effectLst/>
                <a:highlight>
                  <a:srgbClr val="FFFF00"/>
                </a:highlight>
                <a:latin typeface="Calibri" panose="020F0502020204030204" pitchFamily="34" charset="0"/>
                <a:ea typeface="Calibri" panose="020F0502020204030204" pitchFamily="34" charset="0"/>
              </a:rPr>
              <a:t> y la Odisea y como es que estos dos grandes poemas trascendieron hasta nuestros tiempos.</a:t>
            </a:r>
          </a:p>
          <a:p>
            <a:pPr marL="0" indent="0">
              <a:buNone/>
            </a:pPr>
            <a:endParaRPr lang="es-MX" dirty="0">
              <a:highlight>
                <a:srgbClr val="FFFF00"/>
              </a:highlight>
            </a:endParaRPr>
          </a:p>
          <a:p>
            <a:r>
              <a:rPr lang="es-MX" dirty="0">
                <a:highlight>
                  <a:srgbClr val="FFFF00"/>
                </a:highlight>
                <a:hlinkClick r:id="rId3"/>
              </a:rPr>
              <a:t>https://www.youtube.com/watch?v=0ZZcPnYIqrQ</a:t>
            </a:r>
            <a:endParaRPr lang="es-MX" dirty="0">
              <a:highlight>
                <a:srgbClr val="FFFF00"/>
              </a:highlight>
            </a:endParaRPr>
          </a:p>
          <a:p>
            <a:r>
              <a:rPr lang="es-MX" dirty="0"/>
              <a:t>mitos</a:t>
            </a:r>
          </a:p>
          <a:p>
            <a:endParaRPr lang="es-MX" dirty="0">
              <a:highlight>
                <a:srgbClr val="FFFF00"/>
              </a:highlight>
            </a:endParaRPr>
          </a:p>
          <a:p>
            <a:endParaRPr lang="es-MX" dirty="0"/>
          </a:p>
        </p:txBody>
      </p:sp>
    </p:spTree>
    <p:extLst>
      <p:ext uri="{BB962C8B-B14F-4D97-AF65-F5344CB8AC3E}">
        <p14:creationId xmlns:p14="http://schemas.microsoft.com/office/powerpoint/2010/main" val="94589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1B034-CA2D-B86B-0E8C-624E5F3B3960}"/>
              </a:ext>
            </a:extLst>
          </p:cNvPr>
          <p:cNvSpPr>
            <a:spLocks noGrp="1"/>
          </p:cNvSpPr>
          <p:nvPr>
            <p:ph type="title"/>
          </p:nvPr>
        </p:nvSpPr>
        <p:spPr>
          <a:xfrm>
            <a:off x="2589212" y="3334871"/>
            <a:ext cx="8915399" cy="981635"/>
          </a:xfrm>
        </p:spPr>
        <p:txBody>
          <a:bodyPr>
            <a:normAutofit/>
          </a:bodyPr>
          <a:lstStyle/>
          <a:p>
            <a:pPr algn="ctr"/>
            <a:r>
              <a:rPr lang="es-MX" sz="4800" b="1" dirty="0">
                <a:latin typeface="Algerian" panose="04020705040A02060702" pitchFamily="82" charset="0"/>
              </a:rPr>
              <a:t>EL MITO EN CHINA</a:t>
            </a:r>
          </a:p>
        </p:txBody>
      </p:sp>
      <p:sp>
        <p:nvSpPr>
          <p:cNvPr id="3" name="Marcador de texto 2">
            <a:extLst>
              <a:ext uri="{FF2B5EF4-FFF2-40B4-BE49-F238E27FC236}">
                <a16:creationId xmlns:a16="http://schemas.microsoft.com/office/drawing/2014/main" id="{D92129C0-AC6E-3A7A-795C-8F9C7FFEB097}"/>
              </a:ext>
            </a:extLst>
          </p:cNvPr>
          <p:cNvSpPr>
            <a:spLocks noGrp="1"/>
          </p:cNvSpPr>
          <p:nvPr>
            <p:ph type="body" idx="1"/>
          </p:nvPr>
        </p:nvSpPr>
        <p:spPr>
          <a:xfrm>
            <a:off x="2589212" y="4706471"/>
            <a:ext cx="8915399" cy="1385047"/>
          </a:xfrm>
        </p:spPr>
        <p:txBody>
          <a:bodyPr>
            <a:normAutofit/>
          </a:bodyPr>
          <a:lstStyle/>
          <a:p>
            <a:r>
              <a:rPr lang="es-MX" b="1" dirty="0"/>
              <a:t>Cultura china</a:t>
            </a:r>
            <a:r>
              <a:rPr lang="es-MX" dirty="0"/>
              <a:t>, una de las más antiguos, inicia hacia el siglo 100 000 A.C., hacia el tercer milenio atraviesa por el Neolítico, En el segundo surge la edad de Bronce, siglo XV A.C. apareciendo los primeros escritos.</a:t>
            </a:r>
          </a:p>
        </p:txBody>
      </p:sp>
      <p:pic>
        <p:nvPicPr>
          <p:cNvPr id="5" name="Imagen 4">
            <a:extLst>
              <a:ext uri="{FF2B5EF4-FFF2-40B4-BE49-F238E27FC236}">
                <a16:creationId xmlns:a16="http://schemas.microsoft.com/office/drawing/2014/main" id="{196098D0-346C-0D64-F768-E6C3C0615E28}"/>
              </a:ext>
            </a:extLst>
          </p:cNvPr>
          <p:cNvPicPr>
            <a:picLocks noChangeAspect="1"/>
          </p:cNvPicPr>
          <p:nvPr/>
        </p:nvPicPr>
        <p:blipFill>
          <a:blip r:embed="rId2"/>
          <a:stretch>
            <a:fillRect/>
          </a:stretch>
        </p:blipFill>
        <p:spPr>
          <a:xfrm>
            <a:off x="2151528" y="201707"/>
            <a:ext cx="8915399" cy="3133164"/>
          </a:xfrm>
          <a:prstGeom prst="rect">
            <a:avLst/>
          </a:prstGeom>
        </p:spPr>
      </p:pic>
    </p:spTree>
    <p:extLst>
      <p:ext uri="{BB962C8B-B14F-4D97-AF65-F5344CB8AC3E}">
        <p14:creationId xmlns:p14="http://schemas.microsoft.com/office/powerpoint/2010/main" val="283876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2542BEC-1733-D162-91A1-A54831E4CFF4}"/>
              </a:ext>
            </a:extLst>
          </p:cNvPr>
          <p:cNvSpPr>
            <a:spLocks noGrp="1"/>
          </p:cNvSpPr>
          <p:nvPr>
            <p:ph idx="1"/>
          </p:nvPr>
        </p:nvSpPr>
        <p:spPr>
          <a:xfrm>
            <a:off x="1801905" y="510987"/>
            <a:ext cx="10044953" cy="6131859"/>
          </a:xfrm>
        </p:spPr>
        <p:txBody>
          <a:bodyPr>
            <a:normAutofit fontScale="92500" lnSpcReduction="10000"/>
          </a:bodyPr>
          <a:lstStyle/>
          <a:p>
            <a:r>
              <a:rPr lang="es-MX" sz="4000" dirty="0">
                <a:solidFill>
                  <a:srgbClr val="0070C0"/>
                </a:solidFill>
                <a:latin typeface="Bernard MT Condensed" panose="02050806060905020404" pitchFamily="18" charset="0"/>
              </a:rPr>
              <a:t>PENSADORES  CHINOS</a:t>
            </a:r>
          </a:p>
          <a:p>
            <a:endParaRPr lang="es-MX" sz="4000" dirty="0">
              <a:solidFill>
                <a:srgbClr val="0070C0"/>
              </a:solidFill>
              <a:latin typeface="Bernard MT Condensed" panose="02050806060905020404" pitchFamily="18" charset="0"/>
            </a:endParaRPr>
          </a:p>
          <a:p>
            <a:endParaRPr lang="es-MX" sz="4000" dirty="0">
              <a:solidFill>
                <a:srgbClr val="0070C0"/>
              </a:solidFill>
              <a:latin typeface="Bernard MT Condensed" panose="02050806060905020404" pitchFamily="18" charset="0"/>
            </a:endParaRPr>
          </a:p>
          <a:p>
            <a:endParaRPr lang="es-MX" sz="4000" dirty="0">
              <a:solidFill>
                <a:srgbClr val="0070C0"/>
              </a:solidFill>
              <a:latin typeface="Bernard MT Condensed" panose="02050806060905020404" pitchFamily="18" charset="0"/>
            </a:endParaRPr>
          </a:p>
          <a:p>
            <a:endParaRPr lang="es-MX" sz="4000" dirty="0">
              <a:solidFill>
                <a:srgbClr val="0070C0"/>
              </a:solidFill>
              <a:latin typeface="Bernard MT Condensed" panose="02050806060905020404" pitchFamily="18" charset="0"/>
            </a:endParaRPr>
          </a:p>
          <a:p>
            <a:endParaRPr lang="es-MX" sz="1400" dirty="0">
              <a:solidFill>
                <a:srgbClr val="0070C0"/>
              </a:solidFill>
              <a:latin typeface="Bernard MT Condensed" panose="02050806060905020404" pitchFamily="18" charset="0"/>
            </a:endParaRPr>
          </a:p>
          <a:p>
            <a:r>
              <a:rPr lang="es-MX" sz="3600" dirty="0">
                <a:solidFill>
                  <a:srgbClr val="FF0000"/>
                </a:solidFill>
                <a:latin typeface="Bernard MT Condensed" panose="02050806060905020404" pitchFamily="18" charset="0"/>
              </a:rPr>
              <a:t>CONFUCIO</a:t>
            </a:r>
          </a:p>
          <a:p>
            <a:pPr lvl="6"/>
            <a:r>
              <a:rPr lang="es-MX" sz="3400" dirty="0">
                <a:solidFill>
                  <a:srgbClr val="FF0000"/>
                </a:solidFill>
                <a:latin typeface="Bernard MT Condensed" panose="02050806060905020404" pitchFamily="18" charset="0"/>
              </a:rPr>
              <a:t>LAO TSÉ</a:t>
            </a:r>
          </a:p>
          <a:p>
            <a:pPr lvl="8"/>
            <a:r>
              <a:rPr lang="es-MX" sz="3400" dirty="0">
                <a:solidFill>
                  <a:srgbClr val="FF0000"/>
                </a:solidFill>
                <a:latin typeface="Bernard MT Condensed" panose="02050806060905020404" pitchFamily="18" charset="0"/>
              </a:rPr>
              <a:t>                                MO TSE</a:t>
            </a:r>
          </a:p>
          <a:p>
            <a:pPr lvl="8"/>
            <a:r>
              <a:rPr lang="es-MX" sz="3400" dirty="0">
                <a:solidFill>
                  <a:srgbClr val="FF0000"/>
                </a:solidFill>
                <a:latin typeface="Bernard MT Condensed" panose="02050806060905020404" pitchFamily="18" charset="0"/>
              </a:rPr>
              <a:t>Pensamiento </a:t>
            </a:r>
            <a:r>
              <a:rPr lang="es-MX" sz="3400" dirty="0" err="1">
                <a:solidFill>
                  <a:srgbClr val="FF0000"/>
                </a:solidFill>
                <a:latin typeface="Bernard MT Condensed" panose="02050806060905020404" pitchFamily="18" charset="0"/>
              </a:rPr>
              <a:t>prefilósofico</a:t>
            </a:r>
            <a:r>
              <a:rPr lang="es-MX" sz="3400" dirty="0">
                <a:solidFill>
                  <a:srgbClr val="FF0000"/>
                </a:solidFill>
                <a:latin typeface="Bernard MT Condensed" panose="02050806060905020404" pitchFamily="18" charset="0"/>
              </a:rPr>
              <a:t> nutrido de relatos mitológicos y mágicos.                             </a:t>
            </a:r>
          </a:p>
          <a:p>
            <a:pPr lvl="8"/>
            <a:endParaRPr lang="es-MX" sz="3400" dirty="0">
              <a:solidFill>
                <a:srgbClr val="FF0000"/>
              </a:solidFill>
              <a:latin typeface="Bernard MT Condensed" panose="02050806060905020404" pitchFamily="18" charset="0"/>
            </a:endParaRPr>
          </a:p>
          <a:p>
            <a:pPr lvl="8"/>
            <a:endParaRPr lang="es-MX" sz="3400" dirty="0">
              <a:solidFill>
                <a:srgbClr val="FF0000"/>
              </a:solidFill>
              <a:latin typeface="Bernard MT Condensed" panose="02050806060905020404" pitchFamily="18" charset="0"/>
            </a:endParaRPr>
          </a:p>
        </p:txBody>
      </p:sp>
      <p:pic>
        <p:nvPicPr>
          <p:cNvPr id="7" name="Imagen 6">
            <a:extLst>
              <a:ext uri="{FF2B5EF4-FFF2-40B4-BE49-F238E27FC236}">
                <a16:creationId xmlns:a16="http://schemas.microsoft.com/office/drawing/2014/main" id="{01F6ADA8-9A2F-5496-6F96-4D9C21B00451}"/>
              </a:ext>
            </a:extLst>
          </p:cNvPr>
          <p:cNvPicPr>
            <a:picLocks noChangeAspect="1"/>
          </p:cNvPicPr>
          <p:nvPr/>
        </p:nvPicPr>
        <p:blipFill>
          <a:blip r:embed="rId2"/>
          <a:stretch>
            <a:fillRect/>
          </a:stretch>
        </p:blipFill>
        <p:spPr>
          <a:xfrm>
            <a:off x="1801905" y="1425780"/>
            <a:ext cx="2686425" cy="2419688"/>
          </a:xfrm>
          <a:prstGeom prst="rect">
            <a:avLst/>
          </a:prstGeom>
        </p:spPr>
      </p:pic>
      <p:pic>
        <p:nvPicPr>
          <p:cNvPr id="9" name="Imagen 8">
            <a:extLst>
              <a:ext uri="{FF2B5EF4-FFF2-40B4-BE49-F238E27FC236}">
                <a16:creationId xmlns:a16="http://schemas.microsoft.com/office/drawing/2014/main" id="{6EC1B2E5-C3DF-8B88-792F-EBA98B2E708B}"/>
              </a:ext>
            </a:extLst>
          </p:cNvPr>
          <p:cNvPicPr>
            <a:picLocks noChangeAspect="1"/>
          </p:cNvPicPr>
          <p:nvPr/>
        </p:nvPicPr>
        <p:blipFill>
          <a:blip r:embed="rId3"/>
          <a:stretch>
            <a:fillRect/>
          </a:stretch>
        </p:blipFill>
        <p:spPr>
          <a:xfrm>
            <a:off x="4879904" y="1262406"/>
            <a:ext cx="3696216" cy="3096057"/>
          </a:xfrm>
          <a:prstGeom prst="rect">
            <a:avLst/>
          </a:prstGeom>
        </p:spPr>
      </p:pic>
      <p:pic>
        <p:nvPicPr>
          <p:cNvPr id="11" name="Imagen 10">
            <a:extLst>
              <a:ext uri="{FF2B5EF4-FFF2-40B4-BE49-F238E27FC236}">
                <a16:creationId xmlns:a16="http://schemas.microsoft.com/office/drawing/2014/main" id="{885C97B7-FC7A-EBBE-2940-DAFD48490B16}"/>
              </a:ext>
            </a:extLst>
          </p:cNvPr>
          <p:cNvPicPr>
            <a:picLocks noChangeAspect="1"/>
          </p:cNvPicPr>
          <p:nvPr/>
        </p:nvPicPr>
        <p:blipFill>
          <a:blip r:embed="rId4"/>
          <a:stretch>
            <a:fillRect/>
          </a:stretch>
        </p:blipFill>
        <p:spPr>
          <a:xfrm>
            <a:off x="8836960" y="1704376"/>
            <a:ext cx="3106270" cy="2991267"/>
          </a:xfrm>
          <a:prstGeom prst="rect">
            <a:avLst/>
          </a:prstGeom>
        </p:spPr>
      </p:pic>
    </p:spTree>
    <p:extLst>
      <p:ext uri="{BB962C8B-B14F-4D97-AF65-F5344CB8AC3E}">
        <p14:creationId xmlns:p14="http://schemas.microsoft.com/office/powerpoint/2010/main" val="173567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8B7598-6764-C744-F650-44693E96258F}"/>
              </a:ext>
            </a:extLst>
          </p:cNvPr>
          <p:cNvSpPr>
            <a:spLocks noGrp="1"/>
          </p:cNvSpPr>
          <p:nvPr>
            <p:ph idx="1"/>
          </p:nvPr>
        </p:nvSpPr>
        <p:spPr>
          <a:xfrm>
            <a:off x="1694329" y="336176"/>
            <a:ext cx="10192871" cy="6521824"/>
          </a:xfrm>
        </p:spPr>
        <p:txBody>
          <a:bodyPr>
            <a:normAutofit fontScale="92500" lnSpcReduction="10000"/>
          </a:bodyPr>
          <a:lstStyle/>
          <a:p>
            <a:r>
              <a:rPr lang="es-MX" dirty="0"/>
              <a:t>El nombre de chino para China (Chung </a:t>
            </a:r>
            <a:r>
              <a:rPr lang="es-MX" dirty="0" err="1"/>
              <a:t>Kuo</a:t>
            </a:r>
            <a:r>
              <a:rPr lang="es-MX" dirty="0"/>
              <a:t>) significa </a:t>
            </a:r>
            <a:r>
              <a:rPr lang="es-MX" sz="2400" b="1" dirty="0"/>
              <a:t>Reino Medio</a:t>
            </a:r>
            <a:r>
              <a:rPr lang="es-MX" b="1" dirty="0"/>
              <a:t>, </a:t>
            </a:r>
            <a:r>
              <a:rPr lang="es-MX" dirty="0"/>
              <a:t>esto es el medio del mundo.</a:t>
            </a:r>
          </a:p>
          <a:p>
            <a:r>
              <a:rPr lang="es-MX" dirty="0"/>
              <a:t>En medio de este Reyno nace la capital imperial:</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pPr lvl="8"/>
            <a:r>
              <a:rPr lang="es-MX" sz="500" b="1" dirty="0"/>
              <a:t>                                                                                                                                                                                                                          </a:t>
            </a:r>
          </a:p>
          <a:p>
            <a:pPr lvl="8"/>
            <a:endParaRPr lang="es-MX" sz="500" b="1" dirty="0"/>
          </a:p>
          <a:p>
            <a:pPr lvl="8"/>
            <a:r>
              <a:rPr lang="es-MX" b="1" dirty="0"/>
              <a:t>                                                                                           EMPERADOR- REGION CENTRAL</a:t>
            </a:r>
            <a:endParaRPr lang="es-MX" dirty="0"/>
          </a:p>
          <a:p>
            <a:r>
              <a:rPr lang="es-MX" dirty="0"/>
              <a:t>Los chinos resolver sus dudas, interrogantes, por medio de seres fantásticos, terribles mostruos, serpientes de agudos colmillos, aves gigantescas, dragones vomitando fuego, criaturas del mar, ríos, tierra y montañas.</a:t>
            </a:r>
          </a:p>
          <a:p>
            <a:pPr marL="3657600" lvl="8" indent="0">
              <a:buNone/>
            </a:pPr>
            <a:r>
              <a:rPr lang="es-MX" dirty="0"/>
              <a:t>                                                                                       </a:t>
            </a:r>
            <a:endParaRPr lang="es-MX" b="1" dirty="0"/>
          </a:p>
        </p:txBody>
      </p:sp>
      <p:sp>
        <p:nvSpPr>
          <p:cNvPr id="4" name="Rectángulo: esquinas redondeadas 3">
            <a:extLst>
              <a:ext uri="{FF2B5EF4-FFF2-40B4-BE49-F238E27FC236}">
                <a16:creationId xmlns:a16="http://schemas.microsoft.com/office/drawing/2014/main" id="{EF51D8CD-0C4F-550F-6C84-E462DDA0B551}"/>
              </a:ext>
            </a:extLst>
          </p:cNvPr>
          <p:cNvSpPr/>
          <p:nvPr/>
        </p:nvSpPr>
        <p:spPr>
          <a:xfrm>
            <a:off x="3850340" y="2380128"/>
            <a:ext cx="4101353" cy="2931459"/>
          </a:xfrm>
          <a:prstGeom prst="round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MX" sz="2400" b="1" dirty="0"/>
              <a:t>Altar del Sol y la Morada del Destino</a:t>
            </a:r>
          </a:p>
          <a:p>
            <a:pPr algn="ctr"/>
            <a:endParaRPr lang="es-MX" sz="2400" b="1" dirty="0"/>
          </a:p>
          <a:p>
            <a:pPr algn="ctr"/>
            <a:endParaRPr lang="es-MX" sz="2400" b="1" dirty="0"/>
          </a:p>
          <a:p>
            <a:pPr algn="ctr"/>
            <a:r>
              <a:rPr lang="es-MX" sz="2400" b="1" dirty="0"/>
              <a:t>Espacio</a:t>
            </a:r>
          </a:p>
        </p:txBody>
      </p:sp>
      <p:sp>
        <p:nvSpPr>
          <p:cNvPr id="5" name="Flecha: hacia abajo 4">
            <a:extLst>
              <a:ext uri="{FF2B5EF4-FFF2-40B4-BE49-F238E27FC236}">
                <a16:creationId xmlns:a16="http://schemas.microsoft.com/office/drawing/2014/main" id="{85E43344-99A4-DE4B-5105-1AD264D0C6AA}"/>
              </a:ext>
            </a:extLst>
          </p:cNvPr>
          <p:cNvSpPr/>
          <p:nvPr/>
        </p:nvSpPr>
        <p:spPr>
          <a:xfrm>
            <a:off x="5755340" y="3724836"/>
            <a:ext cx="470647"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hacia arriba 5">
            <a:extLst>
              <a:ext uri="{FF2B5EF4-FFF2-40B4-BE49-F238E27FC236}">
                <a16:creationId xmlns:a16="http://schemas.microsoft.com/office/drawing/2014/main" id="{AC56F33C-CD4C-0EA2-B81A-830BD74583CC}"/>
              </a:ext>
            </a:extLst>
          </p:cNvPr>
          <p:cNvSpPr/>
          <p:nvPr/>
        </p:nvSpPr>
        <p:spPr>
          <a:xfrm>
            <a:off x="9009529" y="2635625"/>
            <a:ext cx="618565" cy="1089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a:extLst>
              <a:ext uri="{FF2B5EF4-FFF2-40B4-BE49-F238E27FC236}">
                <a16:creationId xmlns:a16="http://schemas.microsoft.com/office/drawing/2014/main" id="{2E708069-69FC-C5E2-52CE-6DD641AEA5AA}"/>
              </a:ext>
            </a:extLst>
          </p:cNvPr>
          <p:cNvPicPr>
            <a:picLocks noChangeAspect="1"/>
          </p:cNvPicPr>
          <p:nvPr/>
        </p:nvPicPr>
        <p:blipFill>
          <a:blip r:embed="rId2"/>
          <a:stretch>
            <a:fillRect/>
          </a:stretch>
        </p:blipFill>
        <p:spPr>
          <a:xfrm>
            <a:off x="8148918" y="1199414"/>
            <a:ext cx="2622176" cy="1247949"/>
          </a:xfrm>
          <a:prstGeom prst="rect">
            <a:avLst/>
          </a:prstGeom>
        </p:spPr>
      </p:pic>
      <p:sp>
        <p:nvSpPr>
          <p:cNvPr id="9" name="Diagrama de flujo: conector 8">
            <a:extLst>
              <a:ext uri="{FF2B5EF4-FFF2-40B4-BE49-F238E27FC236}">
                <a16:creationId xmlns:a16="http://schemas.microsoft.com/office/drawing/2014/main" id="{7EC27B69-CDCA-EFCD-DBE3-B88507E24700}"/>
              </a:ext>
            </a:extLst>
          </p:cNvPr>
          <p:cNvSpPr/>
          <p:nvPr/>
        </p:nvSpPr>
        <p:spPr>
          <a:xfrm>
            <a:off x="5901017" y="5183838"/>
            <a:ext cx="389965" cy="2554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Imagen 10">
            <a:extLst>
              <a:ext uri="{FF2B5EF4-FFF2-40B4-BE49-F238E27FC236}">
                <a16:creationId xmlns:a16="http://schemas.microsoft.com/office/drawing/2014/main" id="{220C9178-CF3D-A6C6-0A69-7BE8F6458C3D}"/>
              </a:ext>
            </a:extLst>
          </p:cNvPr>
          <p:cNvPicPr>
            <a:picLocks noChangeAspect="1"/>
          </p:cNvPicPr>
          <p:nvPr/>
        </p:nvPicPr>
        <p:blipFill>
          <a:blip r:embed="rId3"/>
          <a:stretch>
            <a:fillRect/>
          </a:stretch>
        </p:blipFill>
        <p:spPr>
          <a:xfrm>
            <a:off x="706272" y="1768729"/>
            <a:ext cx="1857634" cy="1733792"/>
          </a:xfrm>
          <a:prstGeom prst="rect">
            <a:avLst/>
          </a:prstGeom>
        </p:spPr>
      </p:pic>
      <p:sp>
        <p:nvSpPr>
          <p:cNvPr id="12" name="Diagrama de flujo: conector 11">
            <a:extLst>
              <a:ext uri="{FF2B5EF4-FFF2-40B4-BE49-F238E27FC236}">
                <a16:creationId xmlns:a16="http://schemas.microsoft.com/office/drawing/2014/main" id="{EA7C77EF-CA0D-FE6C-81D6-67BC2CA21337}"/>
              </a:ext>
            </a:extLst>
          </p:cNvPr>
          <p:cNvSpPr/>
          <p:nvPr/>
        </p:nvSpPr>
        <p:spPr>
          <a:xfrm>
            <a:off x="7920318" y="3724836"/>
            <a:ext cx="470647" cy="403411"/>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Diagrama de flujo: conector 12">
            <a:extLst>
              <a:ext uri="{FF2B5EF4-FFF2-40B4-BE49-F238E27FC236}">
                <a16:creationId xmlns:a16="http://schemas.microsoft.com/office/drawing/2014/main" id="{C5241D43-972E-C874-3FB9-5DF7416D0374}"/>
              </a:ext>
            </a:extLst>
          </p:cNvPr>
          <p:cNvSpPr/>
          <p:nvPr/>
        </p:nvSpPr>
        <p:spPr>
          <a:xfrm>
            <a:off x="3572436" y="3502521"/>
            <a:ext cx="470647" cy="403411"/>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4" name="Diagrama de flujo: conector 13">
            <a:extLst>
              <a:ext uri="{FF2B5EF4-FFF2-40B4-BE49-F238E27FC236}">
                <a16:creationId xmlns:a16="http://schemas.microsoft.com/office/drawing/2014/main" id="{DFF56CDB-A26E-DA2D-BD38-CD5CDE8A344D}"/>
              </a:ext>
            </a:extLst>
          </p:cNvPr>
          <p:cNvSpPr/>
          <p:nvPr/>
        </p:nvSpPr>
        <p:spPr>
          <a:xfrm>
            <a:off x="5755340" y="2151529"/>
            <a:ext cx="340660" cy="22859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52056C8D-E7F4-79FF-6C71-627C400040AE}"/>
              </a:ext>
            </a:extLst>
          </p:cNvPr>
          <p:cNvPicPr>
            <a:picLocks noChangeAspect="1"/>
          </p:cNvPicPr>
          <p:nvPr/>
        </p:nvPicPr>
        <p:blipFill>
          <a:blip r:embed="rId4"/>
          <a:stretch>
            <a:fillRect/>
          </a:stretch>
        </p:blipFill>
        <p:spPr>
          <a:xfrm>
            <a:off x="9690760" y="3926542"/>
            <a:ext cx="1505160" cy="1385046"/>
          </a:xfrm>
          <a:prstGeom prst="rect">
            <a:avLst/>
          </a:prstGeom>
        </p:spPr>
      </p:pic>
      <p:cxnSp>
        <p:nvCxnSpPr>
          <p:cNvPr id="18" name="Conector recto 17">
            <a:extLst>
              <a:ext uri="{FF2B5EF4-FFF2-40B4-BE49-F238E27FC236}">
                <a16:creationId xmlns:a16="http://schemas.microsoft.com/office/drawing/2014/main" id="{48026239-3D9D-8257-6D53-7B3E8B9E324E}"/>
              </a:ext>
            </a:extLst>
          </p:cNvPr>
          <p:cNvCxnSpPr>
            <a:cxnSpLocks/>
          </p:cNvCxnSpPr>
          <p:nvPr/>
        </p:nvCxnSpPr>
        <p:spPr>
          <a:xfrm flipH="1" flipV="1">
            <a:off x="6597691" y="3949734"/>
            <a:ext cx="3028074" cy="10525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560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51B7D-4E84-B15E-6F14-594404887BD8}"/>
              </a:ext>
            </a:extLst>
          </p:cNvPr>
          <p:cNvSpPr>
            <a:spLocks noGrp="1"/>
          </p:cNvSpPr>
          <p:nvPr>
            <p:ph type="title"/>
          </p:nvPr>
        </p:nvSpPr>
        <p:spPr>
          <a:xfrm>
            <a:off x="2592925" y="624110"/>
            <a:ext cx="8911687" cy="653361"/>
          </a:xfrm>
        </p:spPr>
        <p:txBody>
          <a:bodyPr/>
          <a:lstStyle/>
          <a:p>
            <a:r>
              <a:rPr lang="es-MX" b="1" dirty="0"/>
              <a:t>1.2 Filosofía, ciencia y religión</a:t>
            </a:r>
          </a:p>
        </p:txBody>
      </p:sp>
      <p:sp>
        <p:nvSpPr>
          <p:cNvPr id="3" name="Marcador de contenido 2">
            <a:extLst>
              <a:ext uri="{FF2B5EF4-FFF2-40B4-BE49-F238E27FC236}">
                <a16:creationId xmlns:a16="http://schemas.microsoft.com/office/drawing/2014/main" id="{FF28B5E7-7492-8949-63F3-E4D316F79E87}"/>
              </a:ext>
            </a:extLst>
          </p:cNvPr>
          <p:cNvSpPr>
            <a:spLocks noGrp="1"/>
          </p:cNvSpPr>
          <p:nvPr>
            <p:ph idx="1"/>
          </p:nvPr>
        </p:nvSpPr>
        <p:spPr>
          <a:xfrm>
            <a:off x="1653988" y="1156447"/>
            <a:ext cx="9850624" cy="5459506"/>
          </a:xfrm>
        </p:spPr>
        <p:txBody>
          <a:bodyPr/>
          <a:lstStyle/>
          <a:p>
            <a:endParaRPr lang="es-MX" dirty="0"/>
          </a:p>
          <a:p>
            <a:endParaRPr lang="es-MX" dirty="0"/>
          </a:p>
          <a:p>
            <a:r>
              <a:rPr lang="es-MX" dirty="0"/>
              <a:t>Épocas a las que pertenecen los hombres:</a:t>
            </a:r>
          </a:p>
          <a:p>
            <a:pPr>
              <a:buFont typeface="Wingdings" panose="05000000000000000000" pitchFamily="2" charset="2"/>
              <a:buChar char="v"/>
            </a:pPr>
            <a:r>
              <a:rPr lang="es-MX" sz="2400" dirty="0"/>
              <a:t>La antigua clásica</a:t>
            </a:r>
          </a:p>
          <a:p>
            <a:pPr>
              <a:buFont typeface="Wingdings" panose="05000000000000000000" pitchFamily="2" charset="2"/>
              <a:buChar char="v"/>
            </a:pPr>
            <a:r>
              <a:rPr lang="es-MX" sz="2400" dirty="0"/>
              <a:t>El cristianismo</a:t>
            </a:r>
          </a:p>
          <a:p>
            <a:pPr>
              <a:buFont typeface="Wingdings" panose="05000000000000000000" pitchFamily="2" charset="2"/>
              <a:buChar char="v"/>
            </a:pPr>
            <a:r>
              <a:rPr lang="es-MX" sz="2400" dirty="0"/>
              <a:t>La edad Media</a:t>
            </a:r>
          </a:p>
          <a:p>
            <a:pPr>
              <a:buFont typeface="Wingdings" panose="05000000000000000000" pitchFamily="2" charset="2"/>
              <a:buChar char="v"/>
            </a:pPr>
            <a:r>
              <a:rPr lang="es-MX" sz="2400" dirty="0"/>
              <a:t>La época moderna</a:t>
            </a:r>
          </a:p>
          <a:p>
            <a:pPr>
              <a:buFont typeface="Wingdings" panose="05000000000000000000" pitchFamily="2" charset="2"/>
              <a:buChar char="v"/>
            </a:pPr>
            <a:r>
              <a:rPr lang="es-MX" sz="2400" dirty="0"/>
              <a:t>La época contemporánea</a:t>
            </a:r>
          </a:p>
          <a:p>
            <a:pPr>
              <a:buFont typeface="Wingdings" panose="05000000000000000000" pitchFamily="2" charset="2"/>
              <a:buChar char="v"/>
            </a:pPr>
            <a:endParaRPr lang="es-MX" dirty="0"/>
          </a:p>
        </p:txBody>
      </p:sp>
    </p:spTree>
    <p:extLst>
      <p:ext uri="{BB962C8B-B14F-4D97-AF65-F5344CB8AC3E}">
        <p14:creationId xmlns:p14="http://schemas.microsoft.com/office/powerpoint/2010/main" val="76304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3C0B0CF0-BE42-1CB7-9FE0-46DBC0538EAF}"/>
              </a:ext>
            </a:extLst>
          </p:cNvPr>
          <p:cNvGraphicFramePr>
            <a:graphicFrameLocks noGrp="1"/>
          </p:cNvGraphicFramePr>
          <p:nvPr>
            <p:ph idx="1"/>
            <p:extLst>
              <p:ext uri="{D42A27DB-BD31-4B8C-83A1-F6EECF244321}">
                <p14:modId xmlns:p14="http://schemas.microsoft.com/office/powerpoint/2010/main" val="1875212578"/>
              </p:ext>
            </p:extLst>
          </p:nvPr>
        </p:nvGraphicFramePr>
        <p:xfrm>
          <a:off x="2589213" y="457199"/>
          <a:ext cx="8915400" cy="6185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85DD1B4E-7A5B-6DE2-F645-C399A46EA634}"/>
              </a:ext>
            </a:extLst>
          </p:cNvPr>
          <p:cNvPicPr>
            <a:picLocks noChangeAspect="1"/>
          </p:cNvPicPr>
          <p:nvPr/>
        </p:nvPicPr>
        <p:blipFill>
          <a:blip r:embed="rId7"/>
          <a:stretch>
            <a:fillRect/>
          </a:stretch>
        </p:blipFill>
        <p:spPr>
          <a:xfrm>
            <a:off x="9188956" y="1295844"/>
            <a:ext cx="2124371" cy="1657581"/>
          </a:xfrm>
          <a:prstGeom prst="rect">
            <a:avLst/>
          </a:prstGeom>
        </p:spPr>
      </p:pic>
      <p:pic>
        <p:nvPicPr>
          <p:cNvPr id="8" name="Imagen 7">
            <a:extLst>
              <a:ext uri="{FF2B5EF4-FFF2-40B4-BE49-F238E27FC236}">
                <a16:creationId xmlns:a16="http://schemas.microsoft.com/office/drawing/2014/main" id="{441B1201-8917-33BA-9D62-A396E71B9FC7}"/>
              </a:ext>
            </a:extLst>
          </p:cNvPr>
          <p:cNvPicPr>
            <a:picLocks noChangeAspect="1"/>
          </p:cNvPicPr>
          <p:nvPr/>
        </p:nvPicPr>
        <p:blipFill>
          <a:blip r:embed="rId8"/>
          <a:stretch>
            <a:fillRect/>
          </a:stretch>
        </p:blipFill>
        <p:spPr>
          <a:xfrm>
            <a:off x="8656907" y="2953425"/>
            <a:ext cx="1419423" cy="1486107"/>
          </a:xfrm>
          <a:prstGeom prst="rect">
            <a:avLst/>
          </a:prstGeom>
        </p:spPr>
      </p:pic>
      <p:pic>
        <p:nvPicPr>
          <p:cNvPr id="10" name="Imagen 9">
            <a:extLst>
              <a:ext uri="{FF2B5EF4-FFF2-40B4-BE49-F238E27FC236}">
                <a16:creationId xmlns:a16="http://schemas.microsoft.com/office/drawing/2014/main" id="{54390B17-73ED-2AD2-71E1-CDD907891442}"/>
              </a:ext>
            </a:extLst>
          </p:cNvPr>
          <p:cNvPicPr>
            <a:picLocks noChangeAspect="1"/>
          </p:cNvPicPr>
          <p:nvPr/>
        </p:nvPicPr>
        <p:blipFill>
          <a:blip r:embed="rId9"/>
          <a:stretch>
            <a:fillRect/>
          </a:stretch>
        </p:blipFill>
        <p:spPr>
          <a:xfrm>
            <a:off x="9179429" y="4439532"/>
            <a:ext cx="1968183" cy="1657581"/>
          </a:xfrm>
          <a:prstGeom prst="rect">
            <a:avLst/>
          </a:prstGeom>
        </p:spPr>
      </p:pic>
      <p:sp>
        <p:nvSpPr>
          <p:cNvPr id="12" name="Elipse 11">
            <a:extLst>
              <a:ext uri="{FF2B5EF4-FFF2-40B4-BE49-F238E27FC236}">
                <a16:creationId xmlns:a16="http://schemas.microsoft.com/office/drawing/2014/main" id="{B3F52CDF-315E-34D7-7611-14BDA18D8475}"/>
              </a:ext>
            </a:extLst>
          </p:cNvPr>
          <p:cNvSpPr/>
          <p:nvPr/>
        </p:nvSpPr>
        <p:spPr>
          <a:xfrm>
            <a:off x="1546411" y="215154"/>
            <a:ext cx="4693023" cy="12505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Explican la naturaleza a partir de un principio único, concebida como origen y sustento de toda realidad.</a:t>
            </a:r>
          </a:p>
        </p:txBody>
      </p:sp>
      <p:sp>
        <p:nvSpPr>
          <p:cNvPr id="13" name="Diagrama de flujo: conector 12">
            <a:extLst>
              <a:ext uri="{FF2B5EF4-FFF2-40B4-BE49-F238E27FC236}">
                <a16:creationId xmlns:a16="http://schemas.microsoft.com/office/drawing/2014/main" id="{D9F841E1-1CD6-216C-834D-0940F1114238}"/>
              </a:ext>
            </a:extLst>
          </p:cNvPr>
          <p:cNvSpPr/>
          <p:nvPr/>
        </p:nvSpPr>
        <p:spPr>
          <a:xfrm>
            <a:off x="10645589" y="215154"/>
            <a:ext cx="1160929" cy="545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Agua</a:t>
            </a:r>
          </a:p>
        </p:txBody>
      </p:sp>
      <p:sp>
        <p:nvSpPr>
          <p:cNvPr id="14" name="Diagrama de flujo: conector 13">
            <a:extLst>
              <a:ext uri="{FF2B5EF4-FFF2-40B4-BE49-F238E27FC236}">
                <a16:creationId xmlns:a16="http://schemas.microsoft.com/office/drawing/2014/main" id="{3BB8C37C-6855-E0F3-22DB-D5D51B4A09EB}"/>
              </a:ext>
            </a:extLst>
          </p:cNvPr>
          <p:cNvSpPr/>
          <p:nvPr/>
        </p:nvSpPr>
        <p:spPr>
          <a:xfrm>
            <a:off x="10529047" y="3307976"/>
            <a:ext cx="975566" cy="58582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Aire</a:t>
            </a:r>
          </a:p>
        </p:txBody>
      </p:sp>
      <p:sp>
        <p:nvSpPr>
          <p:cNvPr id="15" name="Diagrama de flujo: conector 14">
            <a:extLst>
              <a:ext uri="{FF2B5EF4-FFF2-40B4-BE49-F238E27FC236}">
                <a16:creationId xmlns:a16="http://schemas.microsoft.com/office/drawing/2014/main" id="{806A386D-1881-9221-AA56-6034D03AE299}"/>
              </a:ext>
            </a:extLst>
          </p:cNvPr>
          <p:cNvSpPr/>
          <p:nvPr/>
        </p:nvSpPr>
        <p:spPr>
          <a:xfrm>
            <a:off x="6896754" y="4925216"/>
            <a:ext cx="2496670" cy="14861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Sustancia Ápeiron </a:t>
            </a:r>
            <a:r>
              <a:rPr lang="es-MX" dirty="0"/>
              <a:t>(principio u origen de todas las cosas.</a:t>
            </a:r>
          </a:p>
        </p:txBody>
      </p:sp>
      <p:sp>
        <p:nvSpPr>
          <p:cNvPr id="17" name="Elipse 16">
            <a:extLst>
              <a:ext uri="{FF2B5EF4-FFF2-40B4-BE49-F238E27FC236}">
                <a16:creationId xmlns:a16="http://schemas.microsoft.com/office/drawing/2014/main" id="{0DE8E7ED-E44A-3BFF-87B2-23D07639F17D}"/>
              </a:ext>
            </a:extLst>
          </p:cNvPr>
          <p:cNvSpPr/>
          <p:nvPr/>
        </p:nvSpPr>
        <p:spPr>
          <a:xfrm>
            <a:off x="7624482" y="1295845"/>
            <a:ext cx="1564474" cy="613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Tales de Mileto</a:t>
            </a:r>
          </a:p>
        </p:txBody>
      </p:sp>
      <p:sp>
        <p:nvSpPr>
          <p:cNvPr id="18" name="Elipse 17">
            <a:extLst>
              <a:ext uri="{FF2B5EF4-FFF2-40B4-BE49-F238E27FC236}">
                <a16:creationId xmlns:a16="http://schemas.microsoft.com/office/drawing/2014/main" id="{D1EBD0E5-4B01-5AD8-735F-EF24135AE80D}"/>
              </a:ext>
            </a:extLst>
          </p:cNvPr>
          <p:cNvSpPr/>
          <p:nvPr/>
        </p:nvSpPr>
        <p:spPr>
          <a:xfrm>
            <a:off x="7772399" y="2606729"/>
            <a:ext cx="1407029" cy="701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Anaximenes</a:t>
            </a:r>
            <a:endParaRPr lang="es-MX" dirty="0"/>
          </a:p>
        </p:txBody>
      </p:sp>
      <p:sp>
        <p:nvSpPr>
          <p:cNvPr id="19" name="Elipse 18">
            <a:extLst>
              <a:ext uri="{FF2B5EF4-FFF2-40B4-BE49-F238E27FC236}">
                <a16:creationId xmlns:a16="http://schemas.microsoft.com/office/drawing/2014/main" id="{FE1D744F-B0FA-F190-FC76-6D901D255CCC}"/>
              </a:ext>
            </a:extLst>
          </p:cNvPr>
          <p:cNvSpPr/>
          <p:nvPr/>
        </p:nvSpPr>
        <p:spPr>
          <a:xfrm>
            <a:off x="9695329" y="6097113"/>
            <a:ext cx="2496671" cy="545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Anaximandro</a:t>
            </a:r>
          </a:p>
        </p:txBody>
      </p:sp>
      <p:sp>
        <p:nvSpPr>
          <p:cNvPr id="20" name="Rectángulo: esquinas redondeadas 19">
            <a:extLst>
              <a:ext uri="{FF2B5EF4-FFF2-40B4-BE49-F238E27FC236}">
                <a16:creationId xmlns:a16="http://schemas.microsoft.com/office/drawing/2014/main" id="{DEC04CDE-C1F7-701A-D51D-4E4C2C21130D}"/>
              </a:ext>
            </a:extLst>
          </p:cNvPr>
          <p:cNvSpPr/>
          <p:nvPr/>
        </p:nvSpPr>
        <p:spPr>
          <a:xfrm>
            <a:off x="1331258" y="5795682"/>
            <a:ext cx="3012141" cy="10623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sz="2000" b="1" dirty="0"/>
              <a:t>FILOSOFIA:</a:t>
            </a:r>
            <a:r>
              <a:rPr lang="es-MX" dirty="0"/>
              <a:t> Búsqueda de los principios ordenadores del cosmos.</a:t>
            </a:r>
          </a:p>
        </p:txBody>
      </p:sp>
      <p:cxnSp>
        <p:nvCxnSpPr>
          <p:cNvPr id="3" name="Conector: angular 2">
            <a:extLst>
              <a:ext uri="{FF2B5EF4-FFF2-40B4-BE49-F238E27FC236}">
                <a16:creationId xmlns:a16="http://schemas.microsoft.com/office/drawing/2014/main" id="{D7456FE4-18BD-3378-9577-A82F1526DB92}"/>
              </a:ext>
            </a:extLst>
          </p:cNvPr>
          <p:cNvCxnSpPr/>
          <p:nvPr/>
        </p:nvCxnSpPr>
        <p:spPr>
          <a:xfrm rot="16200000" flipV="1">
            <a:off x="2337754" y="1717188"/>
            <a:ext cx="1141000" cy="638081"/>
          </a:xfrm>
          <a:prstGeom prst="bent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5" name="Globo: flecha hacia abajo 4">
            <a:extLst>
              <a:ext uri="{FF2B5EF4-FFF2-40B4-BE49-F238E27FC236}">
                <a16:creationId xmlns:a16="http://schemas.microsoft.com/office/drawing/2014/main" id="{D2A1B1F6-3832-5AEB-C393-D57E9D197CFE}"/>
              </a:ext>
            </a:extLst>
          </p:cNvPr>
          <p:cNvSpPr/>
          <p:nvPr/>
        </p:nvSpPr>
        <p:spPr>
          <a:xfrm>
            <a:off x="7772399" y="164290"/>
            <a:ext cx="2303931" cy="841314"/>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Filósofos presocráticos</a:t>
            </a:r>
          </a:p>
        </p:txBody>
      </p:sp>
    </p:spTree>
    <p:extLst>
      <p:ext uri="{BB962C8B-B14F-4D97-AF65-F5344CB8AC3E}">
        <p14:creationId xmlns:p14="http://schemas.microsoft.com/office/powerpoint/2010/main" val="3250106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921979-1842-636D-0409-A978BD9BD3FD}"/>
              </a:ext>
            </a:extLst>
          </p:cNvPr>
          <p:cNvSpPr>
            <a:spLocks noGrp="1"/>
          </p:cNvSpPr>
          <p:nvPr>
            <p:ph idx="1"/>
          </p:nvPr>
        </p:nvSpPr>
        <p:spPr>
          <a:xfrm>
            <a:off x="1990165" y="430305"/>
            <a:ext cx="9514447" cy="6185647"/>
          </a:xfrm>
        </p:spPr>
        <p:txBody>
          <a:bodyPr/>
          <a:lstStyle/>
          <a:p>
            <a:r>
              <a:rPr lang="es-MX" sz="2800" b="1" dirty="0">
                <a:solidFill>
                  <a:srgbClr val="0070C0"/>
                </a:solidFill>
                <a:latin typeface="Algerian" panose="04020705040A02060702" pitchFamily="82" charset="0"/>
              </a:rPr>
              <a:t>SOCRATES:</a:t>
            </a:r>
          </a:p>
          <a:p>
            <a:pPr algn="just"/>
            <a:r>
              <a:rPr lang="es-MX" sz="2400" dirty="0"/>
              <a:t>Lo mas importante es el </a:t>
            </a:r>
            <a:r>
              <a:rPr lang="es-MX" sz="2400" b="1" dirty="0"/>
              <a:t>conocimiento humano</a:t>
            </a:r>
            <a:r>
              <a:rPr lang="es-MX" sz="2400" dirty="0"/>
              <a:t>, que es lo mas conveniente, virtud, crítica, fundamentación, organización de sociedad y Estado.</a:t>
            </a:r>
          </a:p>
          <a:p>
            <a:pPr algn="just"/>
            <a:r>
              <a:rPr lang="es-MX" sz="2000" b="1" dirty="0">
                <a:solidFill>
                  <a:srgbClr val="0070C0"/>
                </a:solidFill>
              </a:rPr>
              <a:t>PRINCIPIO:</a:t>
            </a:r>
            <a:r>
              <a:rPr lang="es-MX" dirty="0"/>
              <a:t> </a:t>
            </a:r>
            <a:r>
              <a:rPr lang="es-MX" b="1" dirty="0"/>
              <a:t>“Conócete a ti mismo”</a:t>
            </a:r>
          </a:p>
          <a:p>
            <a:pPr algn="just"/>
            <a:endParaRPr lang="es-MX" b="1" dirty="0"/>
          </a:p>
          <a:p>
            <a:pPr marL="457200" lvl="1" indent="0" algn="just">
              <a:buNone/>
            </a:pPr>
            <a:r>
              <a:rPr lang="es-MX" sz="2400" b="1" dirty="0"/>
              <a:t>P</a:t>
            </a:r>
            <a:r>
              <a:rPr lang="es-MX" sz="2400" dirty="0"/>
              <a:t>ermite considerar que </a:t>
            </a:r>
            <a:r>
              <a:rPr lang="es-MX" sz="2400" b="1" dirty="0"/>
              <a:t>la filosofía </a:t>
            </a:r>
            <a:r>
              <a:rPr lang="es-MX" sz="2400" dirty="0"/>
              <a:t>es </a:t>
            </a:r>
            <a:r>
              <a:rPr lang="es-MX" sz="2400" b="1" dirty="0"/>
              <a:t>conocimiento del hombre</a:t>
            </a:r>
            <a:r>
              <a:rPr lang="es-MX" sz="2400" dirty="0"/>
              <a:t>, </a:t>
            </a:r>
            <a:r>
              <a:rPr lang="es-MX" sz="2400" b="1" dirty="0"/>
              <a:t>sus creaciones</a:t>
            </a:r>
            <a:r>
              <a:rPr lang="es-MX" sz="2400" dirty="0"/>
              <a:t>, </a:t>
            </a:r>
            <a:r>
              <a:rPr lang="es-MX" sz="2400" b="1" dirty="0"/>
              <a:t>virtudes</a:t>
            </a:r>
            <a:r>
              <a:rPr lang="es-MX" sz="2400" dirty="0"/>
              <a:t> o </a:t>
            </a:r>
            <a:r>
              <a:rPr lang="es-MX" sz="2400" b="1" dirty="0"/>
              <a:t>capacidades</a:t>
            </a:r>
            <a:r>
              <a:rPr lang="es-MX" sz="2400" dirty="0"/>
              <a:t> que debe de tener en cuenta para desarrollarse en la ciudad.</a:t>
            </a:r>
          </a:p>
          <a:p>
            <a:pPr marL="457200" lvl="1" indent="0" algn="just">
              <a:buNone/>
            </a:pPr>
            <a:endParaRPr lang="es-MX" sz="2400" dirty="0"/>
          </a:p>
          <a:p>
            <a:pPr lvl="1" algn="just">
              <a:buFont typeface="Wingdings" panose="05000000000000000000" pitchFamily="2" charset="2"/>
              <a:buChar char="Ø"/>
            </a:pPr>
            <a:r>
              <a:rPr lang="es-MX" sz="2000" b="1" dirty="0">
                <a:solidFill>
                  <a:srgbClr val="0070C0"/>
                </a:solidFill>
              </a:rPr>
              <a:t>PLATON- ARISTOTELES(discípulo)</a:t>
            </a:r>
            <a:r>
              <a:rPr lang="es-MX" dirty="0"/>
              <a:t>, </a:t>
            </a:r>
            <a:r>
              <a:rPr lang="es-MX" sz="2400" dirty="0"/>
              <a:t>la </a:t>
            </a:r>
            <a:r>
              <a:rPr lang="es-MX" sz="2400" b="1" dirty="0"/>
              <a:t>filosofía </a:t>
            </a:r>
            <a:r>
              <a:rPr lang="es-MX" sz="2400" dirty="0"/>
              <a:t>alcanza un periodo de madurez llamado </a:t>
            </a:r>
            <a:r>
              <a:rPr lang="es-MX" sz="2400" b="1" dirty="0"/>
              <a:t>SISTEMATICO</a:t>
            </a:r>
            <a:r>
              <a:rPr lang="es-MX" sz="2400" dirty="0"/>
              <a:t>, porque la inquietud sobre el hombre y sus problemas se insertan dentro de una visión total o integral de la naturaleza o el cosmos.</a:t>
            </a:r>
          </a:p>
          <a:p>
            <a:pPr marL="457200" lvl="1" indent="0">
              <a:buNone/>
            </a:pPr>
            <a:endParaRPr lang="es-MX" b="1" dirty="0"/>
          </a:p>
        </p:txBody>
      </p:sp>
    </p:spTree>
    <p:extLst>
      <p:ext uri="{BB962C8B-B14F-4D97-AF65-F5344CB8AC3E}">
        <p14:creationId xmlns:p14="http://schemas.microsoft.com/office/powerpoint/2010/main" val="2236467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2ABD09-3B94-866A-1E35-B57BBA04DD0F}"/>
              </a:ext>
            </a:extLst>
          </p:cNvPr>
          <p:cNvSpPr>
            <a:spLocks noGrp="1"/>
          </p:cNvSpPr>
          <p:nvPr>
            <p:ph idx="1"/>
          </p:nvPr>
        </p:nvSpPr>
        <p:spPr>
          <a:xfrm>
            <a:off x="1653988" y="336177"/>
            <a:ext cx="9850624" cy="6400800"/>
          </a:xfrm>
        </p:spPr>
        <p:txBody>
          <a:bodyPr/>
          <a:lstStyle/>
          <a:p>
            <a:r>
              <a:rPr lang="es-MX" dirty="0"/>
              <a:t>La filosofía de Platón se encuentra desarrollada en su famosa:</a:t>
            </a:r>
          </a:p>
          <a:p>
            <a:pPr algn="ctr"/>
            <a:r>
              <a:rPr lang="es-MX" sz="3200" b="1" dirty="0">
                <a:solidFill>
                  <a:srgbClr val="7030A0"/>
                </a:solidFill>
                <a:latin typeface="Bradley Hand ITC" panose="03070402050302030203" pitchFamily="66" charset="0"/>
              </a:rPr>
              <a:t>TEORIA DE LAS IDEAS</a:t>
            </a:r>
          </a:p>
          <a:p>
            <a:pPr algn="ctr"/>
            <a:endParaRPr lang="es-MX" sz="2000" b="1" dirty="0">
              <a:solidFill>
                <a:srgbClr val="0070C0"/>
              </a:solidFill>
            </a:endParaRPr>
          </a:p>
          <a:p>
            <a:pPr marL="0" indent="0">
              <a:buNone/>
            </a:pPr>
            <a:endParaRPr lang="es-MX" sz="2000" b="1" dirty="0">
              <a:solidFill>
                <a:srgbClr val="0070C0"/>
              </a:solidFill>
            </a:endParaRPr>
          </a:p>
          <a:p>
            <a:pPr marL="0" indent="0" algn="ctr">
              <a:buNone/>
            </a:pPr>
            <a:r>
              <a:rPr lang="es-MX" sz="2000" b="1" dirty="0">
                <a:solidFill>
                  <a:schemeClr val="tx1"/>
                </a:solidFill>
              </a:rPr>
              <a:t>La realidad se divide en dos mundos opuestos:</a:t>
            </a:r>
          </a:p>
          <a:p>
            <a:pPr marL="0" indent="0" algn="ctr">
              <a:buNone/>
            </a:pPr>
            <a:endParaRPr lang="es-MX" sz="2000" b="1" dirty="0">
              <a:solidFill>
                <a:schemeClr val="tx1"/>
              </a:solidFill>
            </a:endParaRPr>
          </a:p>
          <a:p>
            <a:pPr marL="0" indent="0" algn="ctr">
              <a:buNone/>
            </a:pPr>
            <a:endParaRPr lang="es-MX" sz="2000" b="1" dirty="0">
              <a:solidFill>
                <a:schemeClr val="tx1"/>
              </a:solidFill>
            </a:endParaRPr>
          </a:p>
          <a:p>
            <a:pPr marL="0" indent="0">
              <a:buNone/>
            </a:pPr>
            <a:r>
              <a:rPr lang="es-MX" sz="2000" b="1" dirty="0">
                <a:solidFill>
                  <a:schemeClr val="tx1"/>
                </a:solidFill>
              </a:rPr>
              <a:t>Mundo de las ideas								Mundo de los Fenómenos</a:t>
            </a:r>
          </a:p>
          <a:p>
            <a:pPr marL="0" indent="0">
              <a:buNone/>
            </a:pPr>
            <a:endParaRPr lang="es-MX" sz="2000" b="1" dirty="0">
              <a:solidFill>
                <a:schemeClr val="tx1"/>
              </a:solidFill>
            </a:endParaRPr>
          </a:p>
          <a:p>
            <a:pPr marL="0" indent="0">
              <a:buNone/>
            </a:pPr>
            <a:endParaRPr lang="es-MX" sz="2000" b="1" dirty="0">
              <a:solidFill>
                <a:schemeClr val="tx1"/>
              </a:solidFill>
            </a:endParaRPr>
          </a:p>
        </p:txBody>
      </p:sp>
      <p:sp>
        <p:nvSpPr>
          <p:cNvPr id="4" name="Flecha: hacia abajo 3">
            <a:extLst>
              <a:ext uri="{FF2B5EF4-FFF2-40B4-BE49-F238E27FC236}">
                <a16:creationId xmlns:a16="http://schemas.microsoft.com/office/drawing/2014/main" id="{18987546-E783-BEBC-9F25-1C70F087E55A}"/>
              </a:ext>
            </a:extLst>
          </p:cNvPr>
          <p:cNvSpPr/>
          <p:nvPr/>
        </p:nvSpPr>
        <p:spPr>
          <a:xfrm>
            <a:off x="6266329" y="1169894"/>
            <a:ext cx="389965"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Flecha: hacia abajo 4">
            <a:extLst>
              <a:ext uri="{FF2B5EF4-FFF2-40B4-BE49-F238E27FC236}">
                <a16:creationId xmlns:a16="http://schemas.microsoft.com/office/drawing/2014/main" id="{EF5B4A01-D021-DD70-9AD0-10C5C1FB29D8}"/>
              </a:ext>
            </a:extLst>
          </p:cNvPr>
          <p:cNvSpPr/>
          <p:nvPr/>
        </p:nvSpPr>
        <p:spPr>
          <a:xfrm>
            <a:off x="2474259" y="2729752"/>
            <a:ext cx="430306" cy="5782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hacia abajo 5">
            <a:extLst>
              <a:ext uri="{FF2B5EF4-FFF2-40B4-BE49-F238E27FC236}">
                <a16:creationId xmlns:a16="http://schemas.microsoft.com/office/drawing/2014/main" id="{95762323-D575-A632-6E0C-47BF89D78331}"/>
              </a:ext>
            </a:extLst>
          </p:cNvPr>
          <p:cNvSpPr/>
          <p:nvPr/>
        </p:nvSpPr>
        <p:spPr>
          <a:xfrm>
            <a:off x="8740588" y="2635623"/>
            <a:ext cx="430306" cy="5782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E9C19793-FD6E-3348-C008-2753D3CCB1EC}"/>
              </a:ext>
            </a:extLst>
          </p:cNvPr>
          <p:cNvSpPr/>
          <p:nvPr/>
        </p:nvSpPr>
        <p:spPr>
          <a:xfrm>
            <a:off x="1089212" y="3939988"/>
            <a:ext cx="3617259" cy="166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Autentica realidad, región trascendente, inmutable, incorruptible, nacen ideas o verdaderos conocimientos</a:t>
            </a:r>
          </a:p>
        </p:txBody>
      </p:sp>
      <p:pic>
        <p:nvPicPr>
          <p:cNvPr id="9" name="Imagen 8" descr="Interfaz de usuario gráfica&#10;&#10;Descripción generada automáticamente">
            <a:extLst>
              <a:ext uri="{FF2B5EF4-FFF2-40B4-BE49-F238E27FC236}">
                <a16:creationId xmlns:a16="http://schemas.microsoft.com/office/drawing/2014/main" id="{0BC3095E-EDF7-EDAD-088D-979FA2C51C64}"/>
              </a:ext>
            </a:extLst>
          </p:cNvPr>
          <p:cNvPicPr>
            <a:picLocks noChangeAspect="1"/>
          </p:cNvPicPr>
          <p:nvPr/>
        </p:nvPicPr>
        <p:blipFill>
          <a:blip r:embed="rId2"/>
          <a:stretch>
            <a:fillRect/>
          </a:stretch>
        </p:blipFill>
        <p:spPr>
          <a:xfrm>
            <a:off x="369531" y="1425389"/>
            <a:ext cx="2104728" cy="1264023"/>
          </a:xfrm>
          <a:prstGeom prst="rect">
            <a:avLst/>
          </a:prstGeom>
        </p:spPr>
      </p:pic>
      <p:pic>
        <p:nvPicPr>
          <p:cNvPr id="11" name="Imagen 10">
            <a:extLst>
              <a:ext uri="{FF2B5EF4-FFF2-40B4-BE49-F238E27FC236}">
                <a16:creationId xmlns:a16="http://schemas.microsoft.com/office/drawing/2014/main" id="{E184FE45-E598-68B9-B53B-A9ACDF7F07CE}"/>
              </a:ext>
            </a:extLst>
          </p:cNvPr>
          <p:cNvPicPr>
            <a:picLocks noChangeAspect="1"/>
          </p:cNvPicPr>
          <p:nvPr/>
        </p:nvPicPr>
        <p:blipFill>
          <a:blip r:embed="rId3"/>
          <a:stretch>
            <a:fillRect/>
          </a:stretch>
        </p:blipFill>
        <p:spPr>
          <a:xfrm>
            <a:off x="9574306" y="657840"/>
            <a:ext cx="2425448" cy="2260172"/>
          </a:xfrm>
          <a:prstGeom prst="rect">
            <a:avLst/>
          </a:prstGeom>
        </p:spPr>
      </p:pic>
      <p:sp>
        <p:nvSpPr>
          <p:cNvPr id="12" name="Elipse 11">
            <a:extLst>
              <a:ext uri="{FF2B5EF4-FFF2-40B4-BE49-F238E27FC236}">
                <a16:creationId xmlns:a16="http://schemas.microsoft.com/office/drawing/2014/main" id="{7036D614-86A1-72C0-E0D2-4EB46B47C733}"/>
              </a:ext>
            </a:extLst>
          </p:cNvPr>
          <p:cNvSpPr/>
          <p:nvPr/>
        </p:nvSpPr>
        <p:spPr>
          <a:xfrm>
            <a:off x="7705165" y="3872753"/>
            <a:ext cx="3397623" cy="166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Carácter empírico, sensible, mudable, aparente, reflejo del mundo ideal y perfecto, cuasi o pseudo realidad.</a:t>
            </a:r>
          </a:p>
        </p:txBody>
      </p:sp>
      <p:sp>
        <p:nvSpPr>
          <p:cNvPr id="13" name="Rectángulo 12">
            <a:extLst>
              <a:ext uri="{FF2B5EF4-FFF2-40B4-BE49-F238E27FC236}">
                <a16:creationId xmlns:a16="http://schemas.microsoft.com/office/drawing/2014/main" id="{21ABA49D-E215-9E0B-ECD3-DEC174F1FDD9}"/>
              </a:ext>
            </a:extLst>
          </p:cNvPr>
          <p:cNvSpPr/>
          <p:nvPr/>
        </p:nvSpPr>
        <p:spPr>
          <a:xfrm>
            <a:off x="4303059" y="5607423"/>
            <a:ext cx="3778623" cy="1129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MX" b="1" dirty="0">
                <a:solidFill>
                  <a:srgbClr val="0070C0"/>
                </a:solidFill>
              </a:rPr>
              <a:t>FILOSOFIA(Sócrates): Ascensión o elevación al mundo superior, ideal e inteligible llamado mundo de las ideas</a:t>
            </a:r>
            <a:r>
              <a:rPr lang="es-MX" dirty="0"/>
              <a:t>.</a:t>
            </a:r>
          </a:p>
        </p:txBody>
      </p:sp>
    </p:spTree>
    <p:extLst>
      <p:ext uri="{BB962C8B-B14F-4D97-AF65-F5344CB8AC3E}">
        <p14:creationId xmlns:p14="http://schemas.microsoft.com/office/powerpoint/2010/main" val="695909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6FAD8F0-9C5B-B3A4-5E25-0FFE31477AEA}"/>
              </a:ext>
            </a:extLst>
          </p:cNvPr>
          <p:cNvSpPr>
            <a:spLocks noGrp="1"/>
          </p:cNvSpPr>
          <p:nvPr>
            <p:ph idx="1"/>
          </p:nvPr>
        </p:nvSpPr>
        <p:spPr>
          <a:xfrm>
            <a:off x="1761565" y="389965"/>
            <a:ext cx="9743047" cy="6131859"/>
          </a:xfrm>
        </p:spPr>
        <p:txBody>
          <a:bodyPr/>
          <a:lstStyle/>
          <a:p>
            <a:pPr algn="just"/>
            <a:r>
              <a:rPr lang="es-MX" sz="3200" b="1" dirty="0">
                <a:latin typeface="Algerian" panose="04020705040A02060702" pitchFamily="82" charset="0"/>
              </a:rPr>
              <a:t>ARISTÓTELES</a:t>
            </a:r>
            <a:r>
              <a:rPr lang="es-MX" dirty="0"/>
              <a:t> llama a la filosofía “</a:t>
            </a:r>
            <a:r>
              <a:rPr lang="es-MX" b="1" dirty="0"/>
              <a:t>filosofía primera” </a:t>
            </a:r>
            <a:r>
              <a:rPr lang="es-MX" dirty="0"/>
              <a:t>(mas tarde se llamo metafísica), donde la ciencia del ser en cuanto ser; estudia la causa última o principio de todos los principios que es DIOS, y se arroja en una teología.(concerniente al estudio de los dioses)</a:t>
            </a:r>
          </a:p>
          <a:p>
            <a:endParaRPr lang="es-MX" dirty="0"/>
          </a:p>
        </p:txBody>
      </p:sp>
    </p:spTree>
    <p:extLst>
      <p:ext uri="{BB962C8B-B14F-4D97-AF65-F5344CB8AC3E}">
        <p14:creationId xmlns:p14="http://schemas.microsoft.com/office/powerpoint/2010/main" val="377406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3" name="Rectangle 42">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5" name="Group 44">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6"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7"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0"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1"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2"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4"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5"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6"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9" name="Group 58">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0"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1"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3"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4"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5"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6"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7"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8"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0"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ítulo 1">
            <a:extLst>
              <a:ext uri="{FF2B5EF4-FFF2-40B4-BE49-F238E27FC236}">
                <a16:creationId xmlns:a16="http://schemas.microsoft.com/office/drawing/2014/main" id="{A55D5D55-98CD-04F8-56E6-6410E8949C2C}"/>
              </a:ext>
            </a:extLst>
          </p:cNvPr>
          <p:cNvSpPr>
            <a:spLocks noGrp="1"/>
          </p:cNvSpPr>
          <p:nvPr>
            <p:ph type="title"/>
          </p:nvPr>
        </p:nvSpPr>
        <p:spPr>
          <a:xfrm>
            <a:off x="6483096" y="228600"/>
            <a:ext cx="5021516" cy="735411"/>
          </a:xfrm>
        </p:spPr>
        <p:txBody>
          <a:bodyPr vert="horz" lIns="91440" tIns="45720" rIns="91440" bIns="45720" rtlCol="0" anchor="t">
            <a:normAutofit fontScale="90000"/>
          </a:bodyPr>
          <a:lstStyle/>
          <a:p>
            <a:r>
              <a:rPr lang="en-US" b="1" dirty="0"/>
              <a:t>EL CRISTIANISMO</a:t>
            </a:r>
            <a:br>
              <a:rPr lang="en-US" b="1" dirty="0"/>
            </a:br>
            <a:endParaRPr lang="en-US" b="1" dirty="0"/>
          </a:p>
        </p:txBody>
      </p:sp>
      <p:sp>
        <p:nvSpPr>
          <p:cNvPr id="73" name="Rectangle 72">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Marcador de contenido 5" descr="Imagen que contiene alimentos&#10;&#10;DesDODcripción generada automáticamente">
            <a:extLst>
              <a:ext uri="{FF2B5EF4-FFF2-40B4-BE49-F238E27FC236}">
                <a16:creationId xmlns:a16="http://schemas.microsoft.com/office/drawing/2014/main" id="{2D54BEB7-CACB-0FCD-BD72-237CFA4F54F3}"/>
              </a:ext>
            </a:extLst>
          </p:cNvPr>
          <p:cNvPicPr>
            <a:picLocks noGrp="1" noChangeAspect="1"/>
          </p:cNvPicPr>
          <p:nvPr>
            <p:ph sz="half" idx="2"/>
          </p:nvPr>
        </p:nvPicPr>
        <p:blipFill rotWithShape="1">
          <a:blip r:embed="rId2"/>
          <a:srcRect l="11207" r="14" b="-1"/>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E7466D79-2A3C-2102-1BB6-BA793A4BBFA3}"/>
              </a:ext>
            </a:extLst>
          </p:cNvPr>
          <p:cNvSpPr>
            <a:spLocks noGrp="1"/>
          </p:cNvSpPr>
          <p:nvPr>
            <p:ph sz="half" idx="1"/>
          </p:nvPr>
        </p:nvSpPr>
        <p:spPr>
          <a:xfrm>
            <a:off x="6063663" y="964011"/>
            <a:ext cx="5660434" cy="5903212"/>
          </a:xfrm>
        </p:spPr>
        <p:txBody>
          <a:bodyPr vert="horz" lIns="91440" tIns="45720" rIns="91440" bIns="45720" rtlCol="0">
            <a:normAutofit fontScale="92500" lnSpcReduction="10000"/>
          </a:bodyPr>
          <a:lstStyle/>
          <a:p>
            <a:r>
              <a:rPr lang="en-US" sz="2800" b="1" dirty="0">
                <a:solidFill>
                  <a:srgbClr val="0070C0"/>
                </a:solidFill>
              </a:rPr>
              <a:t>SAN AGUSTIN- El Obispo de </a:t>
            </a:r>
            <a:r>
              <a:rPr lang="en-US" sz="2800" b="1" dirty="0" err="1">
                <a:solidFill>
                  <a:srgbClr val="0070C0"/>
                </a:solidFill>
              </a:rPr>
              <a:t>Hipona</a:t>
            </a:r>
            <a:endParaRPr lang="en-US" sz="2800" b="1" dirty="0">
              <a:solidFill>
                <a:srgbClr val="0070C0"/>
              </a:solidFill>
            </a:endParaRPr>
          </a:p>
          <a:p>
            <a:r>
              <a:rPr lang="en-US" dirty="0"/>
              <a:t>Nueva Concepción del mundo del hombre y de la vida.</a:t>
            </a:r>
          </a:p>
          <a:p>
            <a:r>
              <a:rPr lang="en-US" dirty="0"/>
              <a:t>Primera gran interpretacion de las relaciones entre la </a:t>
            </a:r>
            <a:r>
              <a:rPr lang="en-US" b="1" dirty="0"/>
              <a:t>razon y la fe </a:t>
            </a:r>
            <a:r>
              <a:rPr lang="en-US" dirty="0"/>
              <a:t>durante la edad media.</a:t>
            </a:r>
          </a:p>
          <a:p>
            <a:r>
              <a:rPr lang="en-US" sz="2000" b="1" dirty="0">
                <a:solidFill>
                  <a:srgbClr val="0070C0"/>
                </a:solidFill>
              </a:rPr>
              <a:t>POSTULACIÓN:</a:t>
            </a:r>
            <a:r>
              <a:rPr lang="en-US" dirty="0"/>
              <a:t> La necesidad de </a:t>
            </a:r>
            <a:r>
              <a:rPr lang="en-US" b="1" dirty="0"/>
              <a:t>creeer</a:t>
            </a:r>
            <a:r>
              <a:rPr lang="en-US" dirty="0"/>
              <a:t> para poder </a:t>
            </a:r>
            <a:r>
              <a:rPr lang="en-US" b="1" dirty="0"/>
              <a:t>comprender.</a:t>
            </a:r>
          </a:p>
          <a:p>
            <a:r>
              <a:rPr lang="en-US" dirty="0"/>
              <a:t>Para este filosofo Cristiano, la tarea de la filosofia es </a:t>
            </a:r>
            <a:r>
              <a:rPr lang="en-US" b="1" dirty="0"/>
              <a:t>comprender a Dios y al alma </a:t>
            </a:r>
            <a:r>
              <a:rPr lang="en-US" dirty="0"/>
              <a:t>con la ayuda de la razon pero sustentada  en la iluminación que solo </a:t>
            </a:r>
            <a:r>
              <a:rPr lang="en-US" dirty="0" err="1"/>
              <a:t>nos</a:t>
            </a:r>
            <a:r>
              <a:rPr lang="en-US" dirty="0"/>
              <a:t> proporcionará la fe, </a:t>
            </a:r>
            <a:r>
              <a:rPr lang="en-US" b="1" dirty="0"/>
              <a:t>la filosofia </a:t>
            </a:r>
            <a:r>
              <a:rPr lang="en-US" dirty="0"/>
              <a:t>es asi, </a:t>
            </a:r>
            <a:r>
              <a:rPr lang="en-US" b="1" dirty="0">
                <a:solidFill>
                  <a:srgbClr val="0070C0"/>
                </a:solidFill>
              </a:rPr>
              <a:t>un afan por comprender a Dios.</a:t>
            </a:r>
          </a:p>
          <a:p>
            <a:r>
              <a:rPr lang="en-US" dirty="0">
                <a:solidFill>
                  <a:schemeClr val="tx1"/>
                </a:solidFill>
              </a:rPr>
              <a:t>La filosofia Cristiana se consolida en </a:t>
            </a:r>
            <a:r>
              <a:rPr lang="en-US" dirty="0" err="1">
                <a:solidFill>
                  <a:schemeClr val="tx1"/>
                </a:solidFill>
              </a:rPr>
              <a:t>esa</a:t>
            </a:r>
            <a:r>
              <a:rPr lang="en-US" dirty="0">
                <a:solidFill>
                  <a:schemeClr val="tx1"/>
                </a:solidFill>
              </a:rPr>
              <a:t> gran </a:t>
            </a:r>
            <a:r>
              <a:rPr lang="en-US" dirty="0" err="1">
                <a:solidFill>
                  <a:schemeClr val="tx1"/>
                </a:solidFill>
              </a:rPr>
              <a:t>época</a:t>
            </a:r>
            <a:r>
              <a:rPr lang="en-US" dirty="0">
                <a:solidFill>
                  <a:schemeClr val="tx1"/>
                </a:solidFill>
              </a:rPr>
              <a:t> conocida </a:t>
            </a:r>
            <a:r>
              <a:rPr lang="en-US" dirty="0" err="1">
                <a:solidFill>
                  <a:schemeClr val="tx1"/>
                </a:solidFill>
              </a:rPr>
              <a:t>como</a:t>
            </a:r>
            <a:r>
              <a:rPr lang="en-US" dirty="0">
                <a:solidFill>
                  <a:schemeClr val="tx1"/>
                </a:solidFill>
              </a:rPr>
              <a:t> la </a:t>
            </a:r>
            <a:r>
              <a:rPr lang="en-US" b="1" dirty="0">
                <a:solidFill>
                  <a:schemeClr val="tx1"/>
                </a:solidFill>
              </a:rPr>
              <a:t>edad media del siglo V al XV.</a:t>
            </a:r>
          </a:p>
          <a:p>
            <a:r>
              <a:rPr lang="en-US" dirty="0">
                <a:solidFill>
                  <a:schemeClr val="tx1"/>
                </a:solidFill>
              </a:rPr>
              <a:t>La Primera Universidad del mundo occidental, fue la llamada </a:t>
            </a:r>
            <a:r>
              <a:rPr lang="en-US" b="1" dirty="0">
                <a:solidFill>
                  <a:schemeClr val="tx1"/>
                </a:solidFill>
              </a:rPr>
              <a:t>escolástica</a:t>
            </a:r>
            <a:r>
              <a:rPr lang="en-US" dirty="0">
                <a:solidFill>
                  <a:schemeClr val="tx1"/>
                </a:solidFill>
              </a:rPr>
              <a:t> que surgio a </a:t>
            </a:r>
            <a:r>
              <a:rPr lang="en-US" dirty="0" err="1">
                <a:solidFill>
                  <a:schemeClr val="tx1"/>
                </a:solidFill>
              </a:rPr>
              <a:t>partir</a:t>
            </a:r>
            <a:r>
              <a:rPr lang="en-US" dirty="0">
                <a:solidFill>
                  <a:schemeClr val="tx1"/>
                </a:solidFill>
              </a:rPr>
              <a:t> del </a:t>
            </a:r>
            <a:r>
              <a:rPr lang="en-US" b="1" dirty="0">
                <a:solidFill>
                  <a:schemeClr val="tx1"/>
                </a:solidFill>
              </a:rPr>
              <a:t>siglo XIII</a:t>
            </a:r>
            <a:r>
              <a:rPr lang="en-US" dirty="0">
                <a:solidFill>
                  <a:schemeClr val="tx1"/>
                </a:solidFill>
              </a:rPr>
              <a:t>, el </a:t>
            </a:r>
            <a:r>
              <a:rPr lang="en-US" dirty="0" err="1">
                <a:solidFill>
                  <a:schemeClr val="tx1"/>
                </a:solidFill>
              </a:rPr>
              <a:t>centro</a:t>
            </a:r>
            <a:r>
              <a:rPr lang="en-US" dirty="0">
                <a:solidFill>
                  <a:schemeClr val="tx1"/>
                </a:solidFill>
              </a:rPr>
              <a:t> de </a:t>
            </a:r>
            <a:r>
              <a:rPr lang="en-US" dirty="0" err="1">
                <a:solidFill>
                  <a:schemeClr val="tx1"/>
                </a:solidFill>
              </a:rPr>
              <a:t>una</a:t>
            </a:r>
            <a:r>
              <a:rPr lang="en-US" dirty="0">
                <a:solidFill>
                  <a:schemeClr val="tx1"/>
                </a:solidFill>
              </a:rPr>
              <a:t> </a:t>
            </a:r>
            <a:r>
              <a:rPr lang="en-US" dirty="0" err="1">
                <a:solidFill>
                  <a:schemeClr val="tx1"/>
                </a:solidFill>
              </a:rPr>
              <a:t>nueva</a:t>
            </a:r>
            <a:r>
              <a:rPr lang="en-US" dirty="0">
                <a:solidFill>
                  <a:schemeClr val="tx1"/>
                </a:solidFill>
              </a:rPr>
              <a:t> filosofia.</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92658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DF75D7-A8A6-4A4E-B6E3-1F1E3DE9A926}"/>
              </a:ext>
            </a:extLst>
          </p:cNvPr>
          <p:cNvSpPr>
            <a:spLocks noGrp="1"/>
          </p:cNvSpPr>
          <p:nvPr>
            <p:ph idx="1"/>
          </p:nvPr>
        </p:nvSpPr>
        <p:spPr>
          <a:xfrm>
            <a:off x="4951048" y="0"/>
            <a:ext cx="6893949" cy="6639951"/>
          </a:xfrm>
        </p:spPr>
        <p:txBody>
          <a:bodyPr anchor="ctr">
            <a:normAutofit fontScale="25000" lnSpcReduction="20000"/>
          </a:bodyPr>
          <a:lstStyle/>
          <a:p>
            <a:endParaRPr lang="es-MX" sz="1000" dirty="0"/>
          </a:p>
          <a:p>
            <a:pPr lvl="0">
              <a:spcAft>
                <a:spcPts val="800"/>
              </a:spcAft>
              <a:buFont typeface="Wingdings 3" panose="05040102010807070707" pitchFamily="18" charset="2"/>
              <a:buChar char=""/>
            </a:pPr>
            <a:endParaRPr lang="es-ES" sz="6000" dirty="0">
              <a:latin typeface="Arial" panose="020B0604020202020204" pitchFamily="34" charset="0"/>
              <a:ea typeface="Calibri" panose="020F0502020204030204" pitchFamily="34" charset="0"/>
              <a:cs typeface="Arial" panose="020B0604020202020204" pitchFamily="34" charset="0"/>
            </a:endParaRPr>
          </a:p>
          <a:p>
            <a:pPr lvl="0" algn="just">
              <a:spcAft>
                <a:spcPts val="800"/>
              </a:spcAft>
              <a:buFont typeface="Wingdings 3" panose="05040102010807070707" pitchFamily="18" charset="2"/>
              <a:buChar char=""/>
            </a:pPr>
            <a:r>
              <a:rPr lang="es-ES" sz="6000" dirty="0">
                <a:latin typeface="Arial" panose="020B0604020202020204" pitchFamily="34" charset="0"/>
                <a:ea typeface="Calibri" panose="020F0502020204030204" pitchFamily="34" charset="0"/>
                <a:cs typeface="Arial" panose="020B0604020202020204" pitchFamily="34" charset="0"/>
              </a:rPr>
              <a:t>El alumno podrá justificar hasta tres faltas durante la presente asignatura, en cada periodo, de no hacerlo, perderá su derecho a Examen.</a:t>
            </a:r>
          </a:p>
          <a:p>
            <a:pPr lvl="0" algn="just">
              <a:spcAft>
                <a:spcPts val="800"/>
              </a:spcAft>
              <a:buFont typeface="Wingdings 3" panose="05040102010807070707" pitchFamily="18" charset="2"/>
              <a:buChar char=""/>
            </a:pPr>
            <a:r>
              <a:rPr lang="es-ES" sz="6000" dirty="0">
                <a:latin typeface="Arial" panose="020B0604020202020204" pitchFamily="34" charset="0"/>
                <a:ea typeface="Calibri" panose="020F0502020204030204" pitchFamily="34" charset="0"/>
                <a:cs typeface="Arial" panose="020B0604020202020204" pitchFamily="34" charset="0"/>
              </a:rPr>
              <a:t>Si el aprendiente entra al salón de clases una vez iniciada la clase, tendrá una falta, sumando tres, es </a:t>
            </a:r>
            <a:r>
              <a:rPr lang="es-ES" sz="6000" b="1" dirty="0">
                <a:latin typeface="Arial" panose="020B0604020202020204" pitchFamily="34" charset="0"/>
                <a:ea typeface="Calibri" panose="020F0502020204030204" pitchFamily="34" charset="0"/>
                <a:cs typeface="Arial" panose="020B0604020202020204" pitchFamily="34" charset="0"/>
              </a:rPr>
              <a:t>un punto menos </a:t>
            </a:r>
            <a:r>
              <a:rPr lang="es-ES" sz="6000" dirty="0">
                <a:latin typeface="Arial" panose="020B0604020202020204" pitchFamily="34" charset="0"/>
                <a:ea typeface="Calibri" panose="020F0502020204030204" pitchFamily="34" charset="0"/>
                <a:cs typeface="Arial" panose="020B0604020202020204" pitchFamily="34" charset="0"/>
              </a:rPr>
              <a:t>en promedio final.</a:t>
            </a:r>
          </a:p>
          <a:p>
            <a:pPr lvl="0" algn="just">
              <a:spcAft>
                <a:spcPts val="800"/>
              </a:spcAft>
              <a:buFont typeface="Wingdings 3" panose="05040102010807070707" pitchFamily="18" charset="2"/>
              <a:buChar char=""/>
            </a:pPr>
            <a:r>
              <a:rPr lang="es-ES" sz="6000" dirty="0">
                <a:latin typeface="Arial" panose="020B0604020202020204" pitchFamily="34" charset="0"/>
                <a:ea typeface="Calibri" panose="020F0502020204030204" pitchFamily="34" charset="0"/>
                <a:cs typeface="Arial" panose="020B0604020202020204" pitchFamily="34" charset="0"/>
              </a:rPr>
              <a:t>No se dará permiso de ir al baño durante la hora de clases salvo en extrema urgencia.</a:t>
            </a:r>
          </a:p>
          <a:p>
            <a:pPr lvl="0" algn="just">
              <a:spcAft>
                <a:spcPts val="800"/>
              </a:spcAft>
              <a:buFont typeface="Wingdings 3" panose="05040102010807070707" pitchFamily="18" charset="2"/>
              <a:buChar char=""/>
            </a:pPr>
            <a:r>
              <a:rPr lang="es-ES" sz="6000" dirty="0">
                <a:latin typeface="Arial" panose="020B0604020202020204" pitchFamily="34" charset="0"/>
                <a:ea typeface="Calibri" panose="020F0502020204030204" pitchFamily="34" charset="0"/>
                <a:cs typeface="Arial" panose="020B0604020202020204" pitchFamily="34" charset="0"/>
              </a:rPr>
              <a:t>Para la revisión de cualquier actividad o tarea se hará en completo orden, atendiendo las indicaciones del líder académico, en caso de que el aprendiente no acate lo dispuesto quedara sin revisión de su actividad y tendrá un punto </a:t>
            </a:r>
            <a:r>
              <a:rPr lang="es-ES" sz="6000" b="1" dirty="0">
                <a:latin typeface="Arial" panose="020B0604020202020204" pitchFamily="34" charset="0"/>
                <a:ea typeface="Calibri" panose="020F0502020204030204" pitchFamily="34" charset="0"/>
                <a:cs typeface="Arial" panose="020B0604020202020204" pitchFamily="34" charset="0"/>
              </a:rPr>
              <a:t>menos en promedio final.</a:t>
            </a:r>
          </a:p>
          <a:p>
            <a:pPr lvl="0" algn="just">
              <a:spcAft>
                <a:spcPts val="800"/>
              </a:spcAft>
              <a:buFont typeface="Wingdings 3" panose="05040102010807070707" pitchFamily="18" charset="2"/>
              <a:buChar char=""/>
            </a:pPr>
            <a:r>
              <a:rPr lang="es-ES" sz="6000" dirty="0">
                <a:latin typeface="Arial" panose="020B0604020202020204" pitchFamily="34" charset="0"/>
                <a:ea typeface="Calibri" panose="020F0502020204030204" pitchFamily="34" charset="0"/>
                <a:cs typeface="Arial" panose="020B0604020202020204" pitchFamily="34" charset="0"/>
              </a:rPr>
              <a:t>Ante cualquier exposición de temas, tanto por parte del líder académico como del aprendiente, se hará con orden y los demás pondrán toda la atención y respeto hacia sus compañeros y líder académico, en caso contrario se saldrán del salón con actividad para realizarla y entregarla durante la hora de clase y tendrán </a:t>
            </a:r>
            <a:r>
              <a:rPr lang="es-ES" sz="6000" b="1" dirty="0">
                <a:latin typeface="Arial" panose="020B0604020202020204" pitchFamily="34" charset="0"/>
                <a:ea typeface="Calibri" panose="020F0502020204030204" pitchFamily="34" charset="0"/>
                <a:cs typeface="Arial" panose="020B0604020202020204" pitchFamily="34" charset="0"/>
              </a:rPr>
              <a:t>un punto menos en promedio final</a:t>
            </a:r>
            <a:r>
              <a:rPr lang="es-ES" sz="6000" dirty="0">
                <a:latin typeface="Arial" panose="020B0604020202020204" pitchFamily="34" charset="0"/>
                <a:ea typeface="Calibri" panose="020F0502020204030204" pitchFamily="34" charset="0"/>
                <a:cs typeface="Arial" panose="020B0604020202020204" pitchFamily="34" charset="0"/>
              </a:rPr>
              <a:t>.</a:t>
            </a:r>
          </a:p>
          <a:p>
            <a:pPr lvl="0" algn="just">
              <a:spcAft>
                <a:spcPts val="800"/>
              </a:spcAft>
              <a:buFont typeface="Wingdings 3" panose="05040102010807070707" pitchFamily="18" charset="2"/>
              <a:buChar char=""/>
              <a:tabLst>
                <a:tab pos="457200" algn="l"/>
              </a:tabLst>
            </a:pPr>
            <a:r>
              <a:rPr lang="es-MX" sz="6000" dirty="0">
                <a:latin typeface="Arial" panose="020B0604020202020204" pitchFamily="34" charset="0"/>
                <a:ea typeface="Calibri" panose="020F0502020204030204" pitchFamily="34" charset="0"/>
                <a:cs typeface="Arial" panose="020B0604020202020204" pitchFamily="34" charset="0"/>
              </a:rPr>
              <a:t> Durante el salón de clases y fuera del mismo, el alumno portara debidamente su cubrebocas </a:t>
            </a:r>
            <a:r>
              <a:rPr lang="es-ES" sz="6000" dirty="0">
                <a:latin typeface="Arial" panose="020B0604020202020204" pitchFamily="34" charset="0"/>
                <a:ea typeface="Calibri" panose="020F0502020204030204" pitchFamily="34" charset="0"/>
                <a:cs typeface="Arial" panose="020B0604020202020204" pitchFamily="34" charset="0"/>
              </a:rPr>
              <a:t>y el uso de gel antibacterial de manera responsable.</a:t>
            </a:r>
          </a:p>
          <a:p>
            <a:pPr lvl="0" algn="just">
              <a:spcAft>
                <a:spcPts val="800"/>
              </a:spcAft>
              <a:buFont typeface="Wingdings 3" panose="05040102010807070707" pitchFamily="18" charset="2"/>
              <a:buChar char=""/>
              <a:tabLst>
                <a:tab pos="457200" algn="l"/>
              </a:tabLst>
            </a:pPr>
            <a:r>
              <a:rPr lang="es-ES" sz="6000" dirty="0">
                <a:latin typeface="Arial" panose="020B0604020202020204" pitchFamily="34" charset="0"/>
                <a:ea typeface="Calibri" panose="020F0502020204030204" pitchFamily="34" charset="0"/>
                <a:cs typeface="Arial" panose="020B0604020202020204" pitchFamily="34" charset="0"/>
              </a:rPr>
              <a:t> Al pase de lista, aprendiente que no este atento a su nombre, tendrá una falta, tres faltas, tendrá que justificar para la aplicación de examen de cada periodo.</a:t>
            </a:r>
          </a:p>
          <a:p>
            <a:pPr lvl="0" algn="just">
              <a:spcAft>
                <a:spcPts val="800"/>
              </a:spcAft>
              <a:buFont typeface="Wingdings 3" panose="05040102010807070707" pitchFamily="18" charset="2"/>
              <a:buChar char=""/>
              <a:tabLst>
                <a:tab pos="457200" algn="l"/>
              </a:tabLst>
            </a:pPr>
            <a:r>
              <a:rPr lang="es-ES" sz="6000" dirty="0">
                <a:latin typeface="Arial" panose="020B0604020202020204" pitchFamily="34" charset="0"/>
                <a:ea typeface="Calibri" panose="020F0502020204030204" pitchFamily="34" charset="0"/>
                <a:cs typeface="Arial" panose="020B0604020202020204" pitchFamily="34" charset="0"/>
              </a:rPr>
              <a:t>El presente reglamento es de estricta observancia, no se aceptan gritos, aplausos, sobrenombres, sonidos u otra actitud que pudiera ocasionar desorden dentro del grupo, salvo que la actividad llevada a cabo por el líder académico así lo requiera.</a:t>
            </a:r>
            <a:endParaRPr lang="es-ES" sz="6000" b="1" dirty="0">
              <a:latin typeface="Arial" panose="020B0604020202020204" pitchFamily="34" charset="0"/>
              <a:ea typeface="Calibri" panose="020F0502020204030204" pitchFamily="34" charset="0"/>
              <a:cs typeface="Arial" panose="020B0604020202020204" pitchFamily="34" charset="0"/>
            </a:endParaRPr>
          </a:p>
          <a:p>
            <a:pPr marL="342900" lvl="0" indent="-342900">
              <a:spcAft>
                <a:spcPts val="800"/>
              </a:spcAft>
              <a:buFont typeface="Wingdings 3" panose="05040102010807070707" pitchFamily="18" charset="2"/>
              <a:buChar char=""/>
              <a:tabLst>
                <a:tab pos="457200" algn="l"/>
              </a:tabLst>
            </a:pPr>
            <a:endParaRPr lang="es-ES" sz="1000" dirty="0">
              <a:latin typeface="Arial" panose="020B0604020202020204" pitchFamily="34" charset="0"/>
              <a:ea typeface="Calibri" panose="020F0502020204030204" pitchFamily="34" charset="0"/>
              <a:cs typeface="Arial" panose="020B0604020202020204" pitchFamily="34" charset="0"/>
            </a:endParaRPr>
          </a:p>
          <a:p>
            <a:endParaRPr lang="es-MX" sz="1000" dirty="0"/>
          </a:p>
        </p:txBody>
      </p:sp>
    </p:spTree>
    <p:extLst>
      <p:ext uri="{BB962C8B-B14F-4D97-AF65-F5344CB8AC3E}">
        <p14:creationId xmlns:p14="http://schemas.microsoft.com/office/powerpoint/2010/main" val="209323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ítulo 1">
            <a:extLst>
              <a:ext uri="{FF2B5EF4-FFF2-40B4-BE49-F238E27FC236}">
                <a16:creationId xmlns:a16="http://schemas.microsoft.com/office/drawing/2014/main" id="{869EE71B-F09E-2098-C428-BF7FFB79A444}"/>
              </a:ext>
            </a:extLst>
          </p:cNvPr>
          <p:cNvSpPr>
            <a:spLocks noGrp="1"/>
          </p:cNvSpPr>
          <p:nvPr>
            <p:ph type="title"/>
          </p:nvPr>
        </p:nvSpPr>
        <p:spPr>
          <a:xfrm>
            <a:off x="2592925" y="430306"/>
            <a:ext cx="8911687" cy="937035"/>
          </a:xfrm>
        </p:spPr>
        <p:txBody>
          <a:bodyPr vert="horz" lIns="91440" tIns="45720" rIns="91440" bIns="45720" rtlCol="0" anchor="t">
            <a:noAutofit/>
          </a:bodyPr>
          <a:lstStyle/>
          <a:p>
            <a:pPr algn="ctr"/>
            <a:r>
              <a:rPr lang="en-US" sz="2800" b="1" dirty="0"/>
              <a:t>FILOSOFO REPRESENTATIVO: </a:t>
            </a:r>
            <a:r>
              <a:rPr lang="en-US" sz="2800" b="1" dirty="0">
                <a:solidFill>
                  <a:srgbClr val="0070C0"/>
                </a:solidFill>
              </a:rPr>
              <a:t>SANTO TOMAS DE AQUINO</a:t>
            </a:r>
          </a:p>
        </p:txBody>
      </p:sp>
      <p:sp>
        <p:nvSpPr>
          <p:cNvPr id="4" name="Marcador de texto 3">
            <a:extLst>
              <a:ext uri="{FF2B5EF4-FFF2-40B4-BE49-F238E27FC236}">
                <a16:creationId xmlns:a16="http://schemas.microsoft.com/office/drawing/2014/main" id="{9779914F-C890-C496-AED1-F6DC1284EB0B}"/>
              </a:ext>
            </a:extLst>
          </p:cNvPr>
          <p:cNvSpPr>
            <a:spLocks noGrp="1"/>
          </p:cNvSpPr>
          <p:nvPr>
            <p:ph type="body" sz="half" idx="2"/>
          </p:nvPr>
        </p:nvSpPr>
        <p:spPr>
          <a:xfrm>
            <a:off x="1815596" y="1399025"/>
            <a:ext cx="6608737" cy="5201315"/>
          </a:xfrm>
        </p:spPr>
        <p:txBody>
          <a:bodyPr vert="horz" lIns="91440" tIns="45720" rIns="91440" bIns="45720" rtlCol="0">
            <a:normAutofit/>
          </a:bodyPr>
          <a:lstStyle/>
          <a:p>
            <a:pPr>
              <a:buFont typeface="Wingdings 3" charset="2"/>
              <a:buChar char=""/>
            </a:pPr>
            <a:endParaRPr lang="en-US" sz="2800" b="1" dirty="0"/>
          </a:p>
          <a:p>
            <a:pPr>
              <a:buFont typeface="Wingdings 3" charset="2"/>
              <a:buChar char=""/>
            </a:pPr>
            <a:r>
              <a:rPr lang="en-US" sz="2800" b="1" dirty="0"/>
              <a:t>OBRAS:  </a:t>
            </a:r>
            <a:r>
              <a:rPr lang="en-US" sz="1800" dirty="0"/>
              <a:t>Suma contra gentiles, Summa teológica, Del ente y la esencia, entre </a:t>
            </a:r>
            <a:r>
              <a:rPr lang="en-US" sz="1800" dirty="0" err="1"/>
              <a:t>otros</a:t>
            </a:r>
            <a:r>
              <a:rPr lang="en-US" sz="1800" dirty="0"/>
              <a:t>.</a:t>
            </a:r>
          </a:p>
          <a:p>
            <a:pPr>
              <a:buFont typeface="Wingdings 3" charset="2"/>
              <a:buChar char=""/>
            </a:pPr>
            <a:r>
              <a:rPr lang="en-US" sz="1800" dirty="0"/>
              <a:t>Para Santo Tomas de Aquino, la </a:t>
            </a:r>
            <a:r>
              <a:rPr lang="en-US" sz="1800" b="1" dirty="0"/>
              <a:t>filosofia  “</a:t>
            </a:r>
            <a:r>
              <a:rPr lang="en-US" sz="1800" b="1" dirty="0" err="1"/>
              <a:t>una</a:t>
            </a:r>
            <a:r>
              <a:rPr lang="en-US" sz="1800" b="1" dirty="0"/>
              <a:t> </a:t>
            </a:r>
            <a:r>
              <a:rPr lang="en-US" sz="1800" b="1" dirty="0" err="1"/>
              <a:t>sierva</a:t>
            </a:r>
            <a:r>
              <a:rPr lang="en-US" sz="1800" b="1" dirty="0"/>
              <a:t> de la </a:t>
            </a:r>
            <a:r>
              <a:rPr lang="en-US" sz="1800" b="1" dirty="0" err="1"/>
              <a:t>teologia</a:t>
            </a:r>
            <a:r>
              <a:rPr lang="en-US" sz="1800" b="1" dirty="0"/>
              <a:t>” .(dioses)</a:t>
            </a:r>
          </a:p>
          <a:p>
            <a:pPr>
              <a:buFont typeface="Wingdings 3" charset="2"/>
              <a:buChar char=""/>
            </a:pPr>
            <a:endParaRPr lang="en-US" sz="1800" b="1" dirty="0"/>
          </a:p>
          <a:p>
            <a:pPr algn="just">
              <a:buFont typeface="Wingdings 3" charset="2"/>
              <a:buChar char=""/>
            </a:pPr>
            <a:r>
              <a:rPr lang="en-US" sz="1800" b="1" dirty="0"/>
              <a:t>La escolástica </a:t>
            </a:r>
            <a:r>
              <a:rPr lang="en-US" sz="1800" dirty="0"/>
              <a:t>se </a:t>
            </a:r>
            <a:r>
              <a:rPr lang="en-US" sz="1800" dirty="0" err="1"/>
              <a:t>caracteriza</a:t>
            </a:r>
            <a:r>
              <a:rPr lang="en-US" sz="1800" dirty="0"/>
              <a:t> por </a:t>
            </a:r>
            <a:r>
              <a:rPr lang="en-US" sz="1800" dirty="0" err="1"/>
              <a:t>una</a:t>
            </a:r>
            <a:r>
              <a:rPr lang="en-US" sz="1800" dirty="0"/>
              <a:t> filosofia al </a:t>
            </a:r>
            <a:r>
              <a:rPr lang="en-US" sz="1800" dirty="0" err="1"/>
              <a:t>servicio</a:t>
            </a:r>
            <a:r>
              <a:rPr lang="en-US" sz="1800" dirty="0"/>
              <a:t> de la religion, </a:t>
            </a:r>
            <a:r>
              <a:rPr lang="en-US" sz="1800" dirty="0" err="1"/>
              <a:t>subordinada</a:t>
            </a:r>
            <a:r>
              <a:rPr lang="en-US" sz="1800" dirty="0"/>
              <a:t> a la fe y a la </a:t>
            </a:r>
            <a:r>
              <a:rPr lang="en-US" sz="1800" dirty="0" err="1"/>
              <a:t>revelacion</a:t>
            </a:r>
            <a:r>
              <a:rPr lang="en-US" sz="1800" dirty="0"/>
              <a:t>, </a:t>
            </a:r>
            <a:r>
              <a:rPr lang="en-US" sz="1800" dirty="0" err="1"/>
              <a:t>busca</a:t>
            </a:r>
            <a:r>
              <a:rPr lang="en-US" sz="1800" dirty="0"/>
              <a:t> </a:t>
            </a:r>
            <a:r>
              <a:rPr lang="en-US" sz="1800" dirty="0" err="1"/>
              <a:t>explicar</a:t>
            </a:r>
            <a:r>
              <a:rPr lang="en-US" sz="1800" dirty="0"/>
              <a:t>, </a:t>
            </a:r>
            <a:r>
              <a:rPr lang="en-US" sz="1800" dirty="0" err="1"/>
              <a:t>esclarecer</a:t>
            </a:r>
            <a:r>
              <a:rPr lang="en-US" sz="1800" dirty="0"/>
              <a:t>, </a:t>
            </a:r>
            <a:r>
              <a:rPr lang="en-US" sz="1800" dirty="0" err="1"/>
              <a:t>fundamentar</a:t>
            </a:r>
            <a:r>
              <a:rPr lang="en-US" sz="1800" dirty="0"/>
              <a:t> </a:t>
            </a:r>
            <a:r>
              <a:rPr lang="en-US" sz="1800" dirty="0" err="1"/>
              <a:t>problemas</a:t>
            </a:r>
            <a:r>
              <a:rPr lang="en-US" sz="1800" dirty="0"/>
              <a:t> </a:t>
            </a:r>
            <a:r>
              <a:rPr lang="en-US" sz="1800" dirty="0" err="1"/>
              <a:t>relacionados</a:t>
            </a:r>
            <a:r>
              <a:rPr lang="en-US" sz="1800" dirty="0"/>
              <a:t> con la Trinidad, </a:t>
            </a:r>
            <a:r>
              <a:rPr lang="en-US" sz="1800" dirty="0" err="1"/>
              <a:t>encarnación</a:t>
            </a:r>
            <a:r>
              <a:rPr lang="en-US" sz="1800" dirty="0"/>
              <a:t>, </a:t>
            </a:r>
            <a:r>
              <a:rPr lang="en-US" sz="1800" dirty="0" err="1"/>
              <a:t>existencia</a:t>
            </a:r>
            <a:r>
              <a:rPr lang="en-US" sz="1800" dirty="0"/>
              <a:t> de Dios, </a:t>
            </a:r>
            <a:r>
              <a:rPr lang="en-US" sz="1800" dirty="0" err="1"/>
              <a:t>naturaleza</a:t>
            </a:r>
            <a:r>
              <a:rPr lang="en-US" sz="1800" dirty="0"/>
              <a:t> del bien y del mal y el </a:t>
            </a:r>
            <a:r>
              <a:rPr lang="en-US" sz="1800" dirty="0" err="1"/>
              <a:t>destino</a:t>
            </a:r>
            <a:r>
              <a:rPr lang="en-US" sz="1800" dirty="0"/>
              <a:t> </a:t>
            </a:r>
            <a:r>
              <a:rPr lang="en-US" sz="1800" dirty="0" err="1"/>
              <a:t>sobrenatural</a:t>
            </a:r>
            <a:r>
              <a:rPr lang="en-US" sz="1800" dirty="0"/>
              <a:t> del ser humano.</a:t>
            </a:r>
          </a:p>
          <a:p>
            <a:pPr algn="just">
              <a:buFont typeface="Wingdings 3" charset="2"/>
              <a:buChar char=""/>
            </a:pPr>
            <a:r>
              <a:rPr lang="en-US" sz="1800" b="1" dirty="0"/>
              <a:t>Santo Tomas de Aquino es </a:t>
            </a:r>
            <a:r>
              <a:rPr lang="en-US" sz="1800" b="1" dirty="0" err="1"/>
              <a:t>llamado</a:t>
            </a:r>
            <a:r>
              <a:rPr lang="en-US" sz="1800" b="1" dirty="0"/>
              <a:t> Doctor Angelicus. </a:t>
            </a:r>
          </a:p>
        </p:txBody>
      </p:sp>
      <p:pic>
        <p:nvPicPr>
          <p:cNvPr id="6" name="Marcador de contenido 5" descr="Imagen que contiene Aplicación&#10;&#10;Descripción generada automáticamente">
            <a:extLst>
              <a:ext uri="{FF2B5EF4-FFF2-40B4-BE49-F238E27FC236}">
                <a16:creationId xmlns:a16="http://schemas.microsoft.com/office/drawing/2014/main" id="{DF8CA6F3-BA51-471F-B0E9-1A1AC474EDD8}"/>
              </a:ext>
            </a:extLst>
          </p:cNvPr>
          <p:cNvPicPr>
            <a:picLocks noGrp="1" noChangeAspect="1"/>
          </p:cNvPicPr>
          <p:nvPr>
            <p:ph idx="1"/>
          </p:nvPr>
        </p:nvPicPr>
        <p:blipFill>
          <a:blip r:embed="rId2"/>
          <a:stretch>
            <a:fillRect/>
          </a:stretch>
        </p:blipFill>
        <p:spPr>
          <a:xfrm>
            <a:off x="8631452" y="2245659"/>
            <a:ext cx="2873159" cy="3665563"/>
          </a:xfrm>
          <a:prstGeom prst="rect">
            <a:avLst/>
          </a:prstGeom>
        </p:spPr>
      </p:pic>
    </p:spTree>
    <p:extLst>
      <p:ext uri="{BB962C8B-B14F-4D97-AF65-F5344CB8AC3E}">
        <p14:creationId xmlns:p14="http://schemas.microsoft.com/office/powerpoint/2010/main" val="376591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ECB65-67F2-347D-9735-920246ABC43C}"/>
              </a:ext>
            </a:extLst>
          </p:cNvPr>
          <p:cNvSpPr>
            <a:spLocks noGrp="1"/>
          </p:cNvSpPr>
          <p:nvPr>
            <p:ph type="title"/>
          </p:nvPr>
        </p:nvSpPr>
        <p:spPr>
          <a:xfrm>
            <a:off x="2592925" y="201707"/>
            <a:ext cx="8911687" cy="745072"/>
          </a:xfrm>
        </p:spPr>
        <p:txBody>
          <a:bodyPr>
            <a:normAutofit/>
          </a:bodyPr>
          <a:lstStyle/>
          <a:p>
            <a:pPr algn="ctr"/>
            <a:r>
              <a:rPr lang="es-MX" b="1" dirty="0"/>
              <a:t>LA MODERNIDAD</a:t>
            </a:r>
          </a:p>
        </p:txBody>
      </p:sp>
      <p:sp>
        <p:nvSpPr>
          <p:cNvPr id="3" name="Marcador de contenido 2">
            <a:extLst>
              <a:ext uri="{FF2B5EF4-FFF2-40B4-BE49-F238E27FC236}">
                <a16:creationId xmlns:a16="http://schemas.microsoft.com/office/drawing/2014/main" id="{2CBF902D-7461-B172-B313-FA47F45E4FC2}"/>
              </a:ext>
            </a:extLst>
          </p:cNvPr>
          <p:cNvSpPr>
            <a:spLocks noGrp="1"/>
          </p:cNvSpPr>
          <p:nvPr>
            <p:ph idx="1"/>
          </p:nvPr>
        </p:nvSpPr>
        <p:spPr>
          <a:xfrm>
            <a:off x="1573306" y="946779"/>
            <a:ext cx="9931306" cy="5709514"/>
          </a:xfrm>
        </p:spPr>
        <p:txBody>
          <a:bodyPr>
            <a:normAutofit lnSpcReduction="10000"/>
          </a:bodyPr>
          <a:lstStyle/>
          <a:p>
            <a:pPr algn="just"/>
            <a:r>
              <a:rPr lang="es-MX" dirty="0"/>
              <a:t>Sobreviene con </a:t>
            </a:r>
            <a:r>
              <a:rPr lang="es-MX" b="1" dirty="0"/>
              <a:t>el renacimiento</a:t>
            </a:r>
            <a:r>
              <a:rPr lang="es-MX" dirty="0"/>
              <a:t>, </a:t>
            </a:r>
            <a:r>
              <a:rPr lang="es-MX" b="1" dirty="0"/>
              <a:t>siglos XV y XVI</a:t>
            </a:r>
            <a:r>
              <a:rPr lang="es-MX" dirty="0"/>
              <a:t>, resultado del </a:t>
            </a:r>
            <a:r>
              <a:rPr lang="es-MX" b="1" dirty="0"/>
              <a:t>avance científico </a:t>
            </a:r>
            <a:r>
              <a:rPr lang="es-MX" dirty="0"/>
              <a:t>y </a:t>
            </a:r>
            <a:r>
              <a:rPr lang="es-MX" b="1" dirty="0"/>
              <a:t>técnico</a:t>
            </a:r>
            <a:r>
              <a:rPr lang="es-MX" dirty="0"/>
              <a:t>, grandes descubrimientos geográficos y cambios políticos, sociales y económicos que se operan.</a:t>
            </a:r>
          </a:p>
          <a:p>
            <a:pPr algn="just"/>
            <a:endParaRPr lang="es-MX" dirty="0"/>
          </a:p>
          <a:p>
            <a:pPr algn="just"/>
            <a:r>
              <a:rPr lang="es-MX" dirty="0"/>
              <a:t>Los problemas filosóficos se encuentran en el mundo que puede tocarse, en los hechos concretos y leyes que rigen.</a:t>
            </a:r>
          </a:p>
          <a:p>
            <a:pPr algn="just"/>
            <a:endParaRPr lang="es-MX" dirty="0"/>
          </a:p>
          <a:p>
            <a:pPr algn="just"/>
            <a:r>
              <a:rPr lang="es-MX" dirty="0"/>
              <a:t>Busca fundamentalmente un método basado en la </a:t>
            </a:r>
            <a:r>
              <a:rPr lang="es-MX" b="1" dirty="0"/>
              <a:t>experiencia</a:t>
            </a:r>
            <a:r>
              <a:rPr lang="es-MX" dirty="0"/>
              <a:t>, que sea capaz de explicar la realidad.</a:t>
            </a:r>
          </a:p>
          <a:p>
            <a:pPr algn="just"/>
            <a:endParaRPr lang="es-MX" dirty="0"/>
          </a:p>
          <a:p>
            <a:pPr algn="just"/>
            <a:r>
              <a:rPr lang="es-MX" dirty="0"/>
              <a:t>En la edad media la teología te da los conceptos explicativos del hombre y del mundo.</a:t>
            </a:r>
          </a:p>
          <a:p>
            <a:pPr algn="just"/>
            <a:endParaRPr lang="es-MX" dirty="0"/>
          </a:p>
          <a:p>
            <a:pPr algn="just"/>
            <a:r>
              <a:rPr lang="es-MX" dirty="0"/>
              <a:t>En la época moderna se recurre a </a:t>
            </a:r>
            <a:r>
              <a:rPr lang="es-MX" b="1" dirty="0"/>
              <a:t>la investigación </a:t>
            </a:r>
            <a:r>
              <a:rPr lang="es-MX" dirty="0"/>
              <a:t>de la naturaleza, por lo que para </a:t>
            </a:r>
            <a:r>
              <a:rPr lang="es-MX" b="1" dirty="0"/>
              <a:t>Francis Bacon, la filosofia </a:t>
            </a:r>
            <a:r>
              <a:rPr lang="es-MX" dirty="0"/>
              <a:t>es la </a:t>
            </a:r>
            <a:r>
              <a:rPr lang="es-MX" b="1" dirty="0"/>
              <a:t>investigación de la naturaleza y de sus diversas causas, nos ayudar a encontrar un camino seguro, un método que sea el ideal para la investigación científica de nuestra realidad.</a:t>
            </a:r>
          </a:p>
        </p:txBody>
      </p:sp>
    </p:spTree>
    <p:extLst>
      <p:ext uri="{BB962C8B-B14F-4D97-AF65-F5344CB8AC3E}">
        <p14:creationId xmlns:p14="http://schemas.microsoft.com/office/powerpoint/2010/main" val="1539477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ítulo 1">
            <a:extLst>
              <a:ext uri="{FF2B5EF4-FFF2-40B4-BE49-F238E27FC236}">
                <a16:creationId xmlns:a16="http://schemas.microsoft.com/office/drawing/2014/main" id="{DF76DE43-8BBA-CE93-3D49-A59FDF8F8A8F}"/>
              </a:ext>
            </a:extLst>
          </p:cNvPr>
          <p:cNvSpPr>
            <a:spLocks noGrp="1"/>
          </p:cNvSpPr>
          <p:nvPr>
            <p:ph type="title"/>
          </p:nvPr>
        </p:nvSpPr>
        <p:spPr>
          <a:xfrm>
            <a:off x="2592926" y="376518"/>
            <a:ext cx="4790008" cy="1034424"/>
          </a:xfrm>
        </p:spPr>
        <p:txBody>
          <a:bodyPr vert="horz" lIns="91440" tIns="45720" rIns="91440" bIns="45720" rtlCol="0" anchor="t">
            <a:normAutofit fontScale="90000"/>
          </a:bodyPr>
          <a:lstStyle/>
          <a:p>
            <a:pPr algn="ctr"/>
            <a:r>
              <a:rPr lang="en-US" sz="3600" b="1" dirty="0"/>
              <a:t>RENÉ DESCARTES</a:t>
            </a:r>
            <a:br>
              <a:rPr lang="en-US" sz="3600" b="1" dirty="0"/>
            </a:br>
            <a:r>
              <a:rPr lang="en-US" sz="3100" b="1" dirty="0"/>
              <a:t>“Padre de la </a:t>
            </a:r>
            <a:r>
              <a:rPr lang="en-US" sz="3100" b="1" dirty="0" err="1"/>
              <a:t>modernidad</a:t>
            </a:r>
            <a:r>
              <a:rPr lang="en-US" sz="3100" b="1" dirty="0"/>
              <a:t>”</a:t>
            </a:r>
            <a:br>
              <a:rPr lang="en-US" sz="3100" dirty="0"/>
            </a:br>
            <a:endParaRPr lang="en-US" sz="3100" dirty="0"/>
          </a:p>
        </p:txBody>
      </p:sp>
      <p:sp>
        <p:nvSpPr>
          <p:cNvPr id="4" name="Marcador de texto 3">
            <a:extLst>
              <a:ext uri="{FF2B5EF4-FFF2-40B4-BE49-F238E27FC236}">
                <a16:creationId xmlns:a16="http://schemas.microsoft.com/office/drawing/2014/main" id="{4CF8C6C3-EBA1-7C9A-EF8C-DF749AB76DBD}"/>
              </a:ext>
            </a:extLst>
          </p:cNvPr>
          <p:cNvSpPr>
            <a:spLocks noGrp="1"/>
          </p:cNvSpPr>
          <p:nvPr>
            <p:ph type="body" sz="half" idx="2"/>
          </p:nvPr>
        </p:nvSpPr>
        <p:spPr>
          <a:xfrm>
            <a:off x="1358816" y="1410942"/>
            <a:ext cx="6032585" cy="5442311"/>
          </a:xfrm>
        </p:spPr>
        <p:txBody>
          <a:bodyPr vert="horz" lIns="91440" tIns="45720" rIns="91440" bIns="45720" rtlCol="0">
            <a:normAutofit fontScale="85000" lnSpcReduction="10000"/>
          </a:bodyPr>
          <a:lstStyle/>
          <a:p>
            <a:pPr algn="just">
              <a:buFont typeface="Wingdings 3" charset="2"/>
              <a:buChar char=""/>
            </a:pPr>
            <a:r>
              <a:rPr lang="en-US" sz="2000" b="1" dirty="0"/>
              <a:t> (1596- 1650) FILOSOFIA: </a:t>
            </a:r>
            <a:r>
              <a:rPr lang="en-US" sz="2000" dirty="0"/>
              <a:t>Estudio de la sabiduría, tanto por </a:t>
            </a:r>
            <a:r>
              <a:rPr lang="en-US" sz="2000" dirty="0" err="1"/>
              <a:t>conducir</a:t>
            </a:r>
            <a:r>
              <a:rPr lang="en-US" sz="2000" dirty="0"/>
              <a:t> la </a:t>
            </a:r>
            <a:r>
              <a:rPr lang="en-US" sz="2000" dirty="0" err="1"/>
              <a:t>vida</a:t>
            </a:r>
            <a:r>
              <a:rPr lang="en-US" sz="2000" dirty="0"/>
              <a:t> </a:t>
            </a:r>
            <a:r>
              <a:rPr lang="en-US" sz="2000" dirty="0" err="1"/>
              <a:t>como</a:t>
            </a:r>
            <a:r>
              <a:rPr lang="en-US" sz="2000" dirty="0"/>
              <a:t> la </a:t>
            </a:r>
            <a:r>
              <a:rPr lang="en-US" sz="2000" dirty="0" err="1"/>
              <a:t>conservación</a:t>
            </a:r>
            <a:r>
              <a:rPr lang="en-US" sz="2000" dirty="0"/>
              <a:t> de la </a:t>
            </a:r>
            <a:r>
              <a:rPr lang="en-US" sz="2000" dirty="0" err="1"/>
              <a:t>salud</a:t>
            </a:r>
            <a:r>
              <a:rPr lang="en-US" sz="2000" dirty="0"/>
              <a:t> y la </a:t>
            </a:r>
            <a:r>
              <a:rPr lang="en-US" sz="2000" dirty="0" err="1"/>
              <a:t>invención</a:t>
            </a:r>
            <a:r>
              <a:rPr lang="en-US" sz="2000" dirty="0"/>
              <a:t> de </a:t>
            </a:r>
            <a:r>
              <a:rPr lang="en-US" sz="2000" dirty="0" err="1"/>
              <a:t>todas</a:t>
            </a:r>
            <a:r>
              <a:rPr lang="en-US" sz="2000" dirty="0"/>
              <a:t> las </a:t>
            </a:r>
            <a:r>
              <a:rPr lang="en-US" sz="2000" dirty="0" err="1"/>
              <a:t>artes</a:t>
            </a:r>
            <a:r>
              <a:rPr lang="en-US" sz="2000" dirty="0"/>
              <a:t>.</a:t>
            </a:r>
          </a:p>
          <a:p>
            <a:pPr algn="just">
              <a:buFont typeface="Wingdings 3" charset="2"/>
              <a:buChar char=""/>
            </a:pPr>
            <a:endParaRPr lang="en-US" sz="2000" dirty="0"/>
          </a:p>
          <a:p>
            <a:pPr algn="just">
              <a:buFont typeface="Wingdings 3" charset="2"/>
              <a:buChar char=""/>
            </a:pPr>
            <a:r>
              <a:rPr lang="en-US" sz="2000" dirty="0" err="1"/>
              <a:t>Pretende</a:t>
            </a:r>
            <a:r>
              <a:rPr lang="en-US" sz="2000" dirty="0"/>
              <a:t> </a:t>
            </a:r>
            <a:r>
              <a:rPr lang="en-US" sz="2000" dirty="0" err="1"/>
              <a:t>buscar</a:t>
            </a:r>
            <a:r>
              <a:rPr lang="en-US" sz="2000" dirty="0"/>
              <a:t> un principio claro y </a:t>
            </a:r>
            <a:r>
              <a:rPr lang="en-US" sz="2000" dirty="0" err="1"/>
              <a:t>evidente</a:t>
            </a:r>
            <a:r>
              <a:rPr lang="en-US" sz="2000" dirty="0"/>
              <a:t> en el que </a:t>
            </a:r>
            <a:r>
              <a:rPr lang="en-US" sz="2000" dirty="0" err="1"/>
              <a:t>todos</a:t>
            </a:r>
            <a:r>
              <a:rPr lang="en-US" sz="2000" dirty="0"/>
              <a:t> </a:t>
            </a:r>
            <a:r>
              <a:rPr lang="en-US" sz="2000" dirty="0" err="1"/>
              <a:t>puedan</a:t>
            </a:r>
            <a:r>
              <a:rPr lang="en-US" sz="2000" dirty="0"/>
              <a:t> </a:t>
            </a:r>
            <a:r>
              <a:rPr lang="en-US" sz="2000" dirty="0" err="1"/>
              <a:t>estar</a:t>
            </a:r>
            <a:r>
              <a:rPr lang="en-US" sz="2000" dirty="0"/>
              <a:t> de </a:t>
            </a:r>
            <a:r>
              <a:rPr lang="en-US" sz="2000" dirty="0" err="1"/>
              <a:t>acuerdo</a:t>
            </a:r>
            <a:r>
              <a:rPr lang="en-US" sz="2000" dirty="0"/>
              <a:t>, algo </a:t>
            </a:r>
            <a:r>
              <a:rPr lang="en-US" sz="2000" dirty="0" err="1"/>
              <a:t>indiscutible</a:t>
            </a:r>
            <a:r>
              <a:rPr lang="en-US" sz="2000" dirty="0"/>
              <a:t> </a:t>
            </a:r>
            <a:r>
              <a:rPr lang="en-US" sz="2000" dirty="0" err="1"/>
              <a:t>como</a:t>
            </a:r>
            <a:r>
              <a:rPr lang="en-US" sz="2000" dirty="0"/>
              <a:t> lo que </a:t>
            </a:r>
            <a:r>
              <a:rPr lang="en-US" sz="2000" dirty="0" err="1"/>
              <a:t>existe</a:t>
            </a:r>
            <a:r>
              <a:rPr lang="en-US" sz="2000" dirty="0"/>
              <a:t> en las </a:t>
            </a:r>
            <a:r>
              <a:rPr lang="en-US" sz="2000" dirty="0" err="1"/>
              <a:t>matemáticas</a:t>
            </a:r>
            <a:r>
              <a:rPr lang="en-US" sz="2000" dirty="0"/>
              <a:t> de saber  </a:t>
            </a:r>
            <a:r>
              <a:rPr lang="en-US" sz="2000" dirty="0" err="1"/>
              <a:t>racional</a:t>
            </a:r>
            <a:r>
              <a:rPr lang="en-US" sz="2000" dirty="0"/>
              <a:t>.</a:t>
            </a:r>
          </a:p>
          <a:p>
            <a:pPr algn="just">
              <a:buFont typeface="Wingdings 3" charset="2"/>
              <a:buChar char=""/>
            </a:pPr>
            <a:endParaRPr lang="en-US" sz="2000" dirty="0"/>
          </a:p>
          <a:p>
            <a:pPr algn="just">
              <a:buFont typeface="Wingdings 3" charset="2"/>
              <a:buChar char=""/>
            </a:pPr>
            <a:r>
              <a:rPr lang="en-US" sz="2000" dirty="0"/>
              <a:t>En el siglo XVIII la </a:t>
            </a:r>
            <a:r>
              <a:rPr lang="en-US" sz="2000" dirty="0" err="1"/>
              <a:t>modernidad</a:t>
            </a:r>
            <a:r>
              <a:rPr lang="en-US" sz="2000" dirty="0"/>
              <a:t> </a:t>
            </a:r>
            <a:r>
              <a:rPr lang="en-US" sz="2000" dirty="0" err="1"/>
              <a:t>llega</a:t>
            </a:r>
            <a:r>
              <a:rPr lang="en-US" sz="2000" dirty="0"/>
              <a:t> a </a:t>
            </a:r>
            <a:r>
              <a:rPr lang="en-US" sz="2000" dirty="0" err="1"/>
              <a:t>su</a:t>
            </a:r>
            <a:r>
              <a:rPr lang="en-US" sz="2000" dirty="0"/>
              <a:t> </a:t>
            </a:r>
            <a:r>
              <a:rPr lang="en-US" sz="2000" dirty="0" err="1"/>
              <a:t>máxima</a:t>
            </a:r>
            <a:r>
              <a:rPr lang="en-US" sz="2000" dirty="0"/>
              <a:t> </a:t>
            </a:r>
            <a:r>
              <a:rPr lang="en-US" sz="2000" dirty="0" err="1"/>
              <a:t>expresion</a:t>
            </a:r>
            <a:r>
              <a:rPr lang="en-US" sz="2000" dirty="0"/>
              <a:t>, es el Famoso siglo de la </a:t>
            </a:r>
            <a:r>
              <a:rPr lang="en-US" sz="2000" b="1" dirty="0"/>
              <a:t>ILUSTRACION</a:t>
            </a:r>
            <a:r>
              <a:rPr lang="en-US" sz="2000" dirty="0"/>
              <a:t> </a:t>
            </a:r>
            <a:r>
              <a:rPr lang="en-US" sz="2000" dirty="0" err="1"/>
              <a:t>una</a:t>
            </a:r>
            <a:r>
              <a:rPr lang="en-US" sz="2000" dirty="0"/>
              <a:t> gran </a:t>
            </a:r>
            <a:r>
              <a:rPr lang="en-US" sz="2000" b="1" dirty="0" err="1"/>
              <a:t>influencia</a:t>
            </a:r>
            <a:r>
              <a:rPr lang="en-US" sz="2000" b="1" dirty="0"/>
              <a:t> en Francia</a:t>
            </a:r>
            <a:r>
              <a:rPr lang="en-US" sz="2000" dirty="0"/>
              <a:t>, con la llamada </a:t>
            </a:r>
            <a:r>
              <a:rPr lang="en-US" sz="2000" b="1" dirty="0" err="1"/>
              <a:t>enciclopedista</a:t>
            </a:r>
            <a:r>
              <a:rPr lang="en-US" sz="2000" b="1" dirty="0"/>
              <a:t> al frente</a:t>
            </a:r>
            <a:r>
              <a:rPr lang="en-US" sz="2000" dirty="0"/>
              <a:t>. </a:t>
            </a:r>
          </a:p>
          <a:p>
            <a:pPr algn="just">
              <a:buFont typeface="Wingdings 3" charset="2"/>
              <a:buChar char=""/>
            </a:pPr>
            <a:endParaRPr lang="en-US" sz="2000" dirty="0"/>
          </a:p>
          <a:p>
            <a:pPr algn="just">
              <a:buFont typeface="Wingdings 3" charset="2"/>
              <a:buChar char=""/>
            </a:pPr>
            <a:r>
              <a:rPr lang="en-US" sz="2000" dirty="0"/>
              <a:t>La </a:t>
            </a:r>
            <a:r>
              <a:rPr lang="en-US" sz="2000" dirty="0" err="1"/>
              <a:t>enciclopedia</a:t>
            </a:r>
            <a:r>
              <a:rPr lang="en-US" sz="2000" dirty="0"/>
              <a:t> o </a:t>
            </a:r>
            <a:r>
              <a:rPr lang="en-US" sz="2000" dirty="0" err="1"/>
              <a:t>diccionario</a:t>
            </a:r>
            <a:r>
              <a:rPr lang="en-US" sz="2000" dirty="0"/>
              <a:t> </a:t>
            </a:r>
            <a:r>
              <a:rPr lang="en-US" sz="2000" dirty="0" err="1"/>
              <a:t>razonado</a:t>
            </a:r>
            <a:r>
              <a:rPr lang="en-US" sz="2000" dirty="0"/>
              <a:t> en las </a:t>
            </a:r>
            <a:r>
              <a:rPr lang="en-US" sz="2000" dirty="0" err="1"/>
              <a:t>ciencias</a:t>
            </a:r>
            <a:r>
              <a:rPr lang="en-US" sz="2000" dirty="0"/>
              <a:t>, </a:t>
            </a:r>
            <a:r>
              <a:rPr lang="en-US" sz="2000" dirty="0" err="1"/>
              <a:t>artes</a:t>
            </a:r>
            <a:r>
              <a:rPr lang="en-US" sz="2000" dirty="0"/>
              <a:t> y </a:t>
            </a:r>
            <a:r>
              <a:rPr lang="en-US" sz="2000" dirty="0" err="1"/>
              <a:t>oficios</a:t>
            </a:r>
            <a:r>
              <a:rPr lang="en-US" sz="2000" dirty="0"/>
              <a:t>, </a:t>
            </a:r>
            <a:r>
              <a:rPr lang="en-US" sz="2000" dirty="0" err="1"/>
              <a:t>editado</a:t>
            </a:r>
            <a:r>
              <a:rPr lang="en-US" sz="2000" dirty="0"/>
              <a:t> 1752-1777 en 35 </a:t>
            </a:r>
            <a:r>
              <a:rPr lang="en-US" sz="2000" dirty="0" err="1"/>
              <a:t>volumenes</a:t>
            </a:r>
            <a:r>
              <a:rPr lang="en-US" sz="2000" dirty="0"/>
              <a:t> fue la </a:t>
            </a:r>
            <a:r>
              <a:rPr lang="en-US" sz="2000" dirty="0" err="1"/>
              <a:t>obra</a:t>
            </a:r>
            <a:r>
              <a:rPr lang="en-US" sz="2000" dirty="0"/>
              <a:t> que </a:t>
            </a:r>
            <a:r>
              <a:rPr lang="en-US" sz="2000" dirty="0" err="1"/>
              <a:t>divulgo</a:t>
            </a:r>
            <a:r>
              <a:rPr lang="en-US" sz="2000" dirty="0"/>
              <a:t> la filosofia del </a:t>
            </a:r>
            <a:r>
              <a:rPr lang="en-US" sz="2000" dirty="0" err="1"/>
              <a:t>iluminismo</a:t>
            </a:r>
            <a:r>
              <a:rPr lang="en-US" sz="2000" dirty="0"/>
              <a:t> o </a:t>
            </a:r>
            <a:r>
              <a:rPr lang="en-US" sz="2000" dirty="0" err="1"/>
              <a:t>ilustración</a:t>
            </a:r>
            <a:r>
              <a:rPr lang="en-US" sz="2000" dirty="0"/>
              <a:t>,  y </a:t>
            </a:r>
            <a:r>
              <a:rPr lang="en-US" sz="2000" dirty="0" err="1"/>
              <a:t>deja</a:t>
            </a:r>
            <a:r>
              <a:rPr lang="en-US" sz="2000" dirty="0"/>
              <a:t> </a:t>
            </a:r>
            <a:r>
              <a:rPr lang="en-US" sz="2000" dirty="0" err="1"/>
              <a:t>ver</a:t>
            </a:r>
            <a:r>
              <a:rPr lang="en-US" sz="2200" b="1" dirty="0"/>
              <a:t> un </a:t>
            </a:r>
            <a:r>
              <a:rPr lang="en-US" sz="2200" b="1" dirty="0" err="1"/>
              <a:t>racionalismo</a:t>
            </a:r>
            <a:r>
              <a:rPr lang="en-US" sz="2200" b="1" dirty="0"/>
              <a:t> </a:t>
            </a:r>
            <a:r>
              <a:rPr lang="en-US" sz="2200" b="1" dirty="0" err="1"/>
              <a:t>como</a:t>
            </a:r>
            <a:r>
              <a:rPr lang="en-US" sz="2200" b="1" dirty="0"/>
              <a:t> </a:t>
            </a:r>
            <a:r>
              <a:rPr lang="en-US" sz="2200" b="1" dirty="0" err="1"/>
              <a:t>criterio</a:t>
            </a:r>
            <a:r>
              <a:rPr lang="en-US" sz="2200" b="1" dirty="0"/>
              <a:t> de la filosofia y la </a:t>
            </a:r>
            <a:r>
              <a:rPr lang="en-US" sz="2200" b="1" dirty="0" err="1"/>
              <a:t>ciencia</a:t>
            </a:r>
            <a:r>
              <a:rPr lang="en-US" sz="2200" b="1" dirty="0"/>
              <a:t>.</a:t>
            </a:r>
          </a:p>
        </p:txBody>
      </p:sp>
      <p:pic>
        <p:nvPicPr>
          <p:cNvPr id="6" name="Marcador de contenido 5">
            <a:extLst>
              <a:ext uri="{FF2B5EF4-FFF2-40B4-BE49-F238E27FC236}">
                <a16:creationId xmlns:a16="http://schemas.microsoft.com/office/drawing/2014/main" id="{A522C7CF-F598-96EA-8E3B-891B7CE02053}"/>
              </a:ext>
              <a:ext uri="{C183D7F6-B498-43B3-948B-1728B52AA6E4}">
                <adec:decorative xmlns:adec="http://schemas.microsoft.com/office/drawing/2017/decorative" val="1"/>
              </a:ext>
            </a:extLst>
          </p:cNvPr>
          <p:cNvPicPr>
            <a:picLocks noGrp="1" noChangeAspect="1"/>
          </p:cNvPicPr>
          <p:nvPr>
            <p:ph idx="1"/>
          </p:nvPr>
        </p:nvPicPr>
        <p:blipFill rotWithShape="1">
          <a:blip r:embed="rId2"/>
          <a:srcRect l="24486" r="13960" b="-1"/>
          <a:stretch/>
        </p:blipFill>
        <p:spPr>
          <a:xfrm>
            <a:off x="7714841" y="714376"/>
            <a:ext cx="3768466" cy="5058256"/>
          </a:xfrm>
          <a:prstGeom prst="rect">
            <a:avLst/>
          </a:prstGeom>
        </p:spPr>
      </p:pic>
    </p:spTree>
    <p:extLst>
      <p:ext uri="{BB962C8B-B14F-4D97-AF65-F5344CB8AC3E}">
        <p14:creationId xmlns:p14="http://schemas.microsoft.com/office/powerpoint/2010/main" val="293443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Imagen 5" descr="Un grupo de personas en frente de edificio&#10;&#10;Descripción generada automáticamente">
            <a:extLst>
              <a:ext uri="{FF2B5EF4-FFF2-40B4-BE49-F238E27FC236}">
                <a16:creationId xmlns:a16="http://schemas.microsoft.com/office/drawing/2014/main" id="{24433E26-ADFB-ECA4-E2D1-3F43EA234D77}"/>
              </a:ext>
            </a:extLst>
          </p:cNvPr>
          <p:cNvPicPr>
            <a:picLocks noChangeAspect="1"/>
          </p:cNvPicPr>
          <p:nvPr/>
        </p:nvPicPr>
        <p:blipFill rotWithShape="1">
          <a:blip r:embed="rId2"/>
          <a:srcRect l="6349" r="20329" b="1"/>
          <a:stretch/>
        </p:blipFill>
        <p:spPr>
          <a:xfrm>
            <a:off x="4485557" y="10"/>
            <a:ext cx="7706443" cy="6857990"/>
          </a:xfrm>
          <a:prstGeom prst="rect">
            <a:avLst/>
          </a:prstGeom>
        </p:spPr>
      </p:pic>
      <p:sp useBgFill="1">
        <p:nvSpPr>
          <p:cNvPr id="43" name="Freeform: Shape 42">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ítulo 1">
            <a:extLst>
              <a:ext uri="{FF2B5EF4-FFF2-40B4-BE49-F238E27FC236}">
                <a16:creationId xmlns:a16="http://schemas.microsoft.com/office/drawing/2014/main" id="{208F942B-0A75-AB28-50EC-0F44CCC7699A}"/>
              </a:ext>
            </a:extLst>
          </p:cNvPr>
          <p:cNvSpPr>
            <a:spLocks noGrp="1"/>
          </p:cNvSpPr>
          <p:nvPr>
            <p:ph type="title"/>
          </p:nvPr>
        </p:nvSpPr>
        <p:spPr>
          <a:xfrm>
            <a:off x="535525" y="624110"/>
            <a:ext cx="4623955" cy="1280890"/>
          </a:xfrm>
        </p:spPr>
        <p:txBody>
          <a:bodyPr vert="horz" lIns="91440" tIns="45720" rIns="91440" bIns="45720" rtlCol="0" anchor="t">
            <a:normAutofit/>
          </a:bodyPr>
          <a:lstStyle/>
          <a:p>
            <a:pPr algn="ctr"/>
            <a:r>
              <a:rPr lang="en-US" sz="3600" b="1" dirty="0"/>
              <a:t>Universidad de Oxford</a:t>
            </a:r>
          </a:p>
        </p:txBody>
      </p:sp>
      <p:sp>
        <p:nvSpPr>
          <p:cNvPr id="45" name="Rectangle 44">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Marcador de texto 3">
            <a:extLst>
              <a:ext uri="{FF2B5EF4-FFF2-40B4-BE49-F238E27FC236}">
                <a16:creationId xmlns:a16="http://schemas.microsoft.com/office/drawing/2014/main" id="{9677D567-04D9-4BF4-9AF0-9249771C18F2}"/>
              </a:ext>
            </a:extLst>
          </p:cNvPr>
          <p:cNvSpPr>
            <a:spLocks noGrp="1"/>
          </p:cNvSpPr>
          <p:nvPr>
            <p:ph type="body" idx="1"/>
          </p:nvPr>
        </p:nvSpPr>
        <p:spPr>
          <a:xfrm>
            <a:off x="531812" y="2133599"/>
            <a:ext cx="4625882" cy="3931265"/>
          </a:xfrm>
        </p:spPr>
        <p:txBody>
          <a:bodyPr vert="horz" lIns="91440" tIns="45720" rIns="91440" bIns="45720" rtlCol="0">
            <a:normAutofit/>
          </a:bodyPr>
          <a:lstStyle/>
          <a:p>
            <a:pPr algn="just">
              <a:buFont typeface="Wingdings 3" charset="2"/>
              <a:buChar char=""/>
            </a:pPr>
            <a:r>
              <a:rPr lang="en-US" sz="2800" dirty="0">
                <a:solidFill>
                  <a:schemeClr val="tx1">
                    <a:lumMod val="75000"/>
                    <a:lumOff val="25000"/>
                  </a:schemeClr>
                </a:solidFill>
              </a:rPr>
              <a:t>Siglo XV en plena edad media, se </a:t>
            </a:r>
            <a:r>
              <a:rPr lang="en-US" sz="2800" dirty="0" err="1">
                <a:solidFill>
                  <a:schemeClr val="tx1">
                    <a:lumMod val="75000"/>
                    <a:lumOff val="25000"/>
                  </a:schemeClr>
                </a:solidFill>
              </a:rPr>
              <a:t>crean</a:t>
            </a:r>
            <a:r>
              <a:rPr lang="en-US" sz="2800" dirty="0">
                <a:solidFill>
                  <a:schemeClr val="tx1">
                    <a:lumMod val="75000"/>
                    <a:lumOff val="25000"/>
                  </a:schemeClr>
                </a:solidFill>
              </a:rPr>
              <a:t> </a:t>
            </a:r>
            <a:r>
              <a:rPr lang="en-US" sz="2800" b="1" dirty="0" err="1">
                <a:solidFill>
                  <a:schemeClr val="tx1">
                    <a:lumMod val="75000"/>
                    <a:lumOff val="25000"/>
                  </a:schemeClr>
                </a:solidFill>
              </a:rPr>
              <a:t>universidades</a:t>
            </a:r>
            <a:r>
              <a:rPr lang="en-US" sz="2800" b="1" dirty="0">
                <a:solidFill>
                  <a:schemeClr val="tx1">
                    <a:lumMod val="75000"/>
                    <a:lumOff val="25000"/>
                  </a:schemeClr>
                </a:solidFill>
              </a:rPr>
              <a:t> </a:t>
            </a:r>
            <a:r>
              <a:rPr lang="en-US" sz="2800" b="1" dirty="0" err="1">
                <a:solidFill>
                  <a:schemeClr val="tx1">
                    <a:lumMod val="75000"/>
                    <a:lumOff val="25000"/>
                  </a:schemeClr>
                </a:solidFill>
              </a:rPr>
              <a:t>como</a:t>
            </a:r>
            <a:r>
              <a:rPr lang="en-US" sz="2800" b="1" dirty="0">
                <a:solidFill>
                  <a:schemeClr val="tx1">
                    <a:lumMod val="75000"/>
                    <a:lumOff val="25000"/>
                  </a:schemeClr>
                </a:solidFill>
              </a:rPr>
              <a:t> la de Oxford</a:t>
            </a:r>
            <a:r>
              <a:rPr lang="en-US" sz="2800" dirty="0">
                <a:solidFill>
                  <a:schemeClr val="tx1">
                    <a:lumMod val="75000"/>
                    <a:lumOff val="25000"/>
                  </a:schemeClr>
                </a:solidFill>
              </a:rPr>
              <a:t>, </a:t>
            </a:r>
            <a:r>
              <a:rPr lang="en-US" sz="2800" dirty="0" err="1">
                <a:solidFill>
                  <a:schemeClr val="tx1">
                    <a:lumMod val="75000"/>
                    <a:lumOff val="25000"/>
                  </a:schemeClr>
                </a:solidFill>
              </a:rPr>
              <a:t>donde</a:t>
            </a:r>
            <a:r>
              <a:rPr lang="en-US" sz="2800" dirty="0">
                <a:solidFill>
                  <a:schemeClr val="tx1">
                    <a:lumMod val="75000"/>
                    <a:lumOff val="25000"/>
                  </a:schemeClr>
                </a:solidFill>
              </a:rPr>
              <a:t> se </a:t>
            </a:r>
            <a:r>
              <a:rPr lang="en-US" sz="2800" dirty="0" err="1">
                <a:solidFill>
                  <a:schemeClr val="tx1">
                    <a:lumMod val="75000"/>
                    <a:lumOff val="25000"/>
                  </a:schemeClr>
                </a:solidFill>
              </a:rPr>
              <a:t>cultiva</a:t>
            </a:r>
            <a:r>
              <a:rPr lang="en-US" sz="2800" dirty="0">
                <a:solidFill>
                  <a:schemeClr val="tx1">
                    <a:lumMod val="75000"/>
                    <a:lumOff val="25000"/>
                  </a:schemeClr>
                </a:solidFill>
              </a:rPr>
              <a:t> la filosofia escolástica.</a:t>
            </a:r>
          </a:p>
        </p:txBody>
      </p:sp>
    </p:spTree>
    <p:extLst>
      <p:ext uri="{BB962C8B-B14F-4D97-AF65-F5344CB8AC3E}">
        <p14:creationId xmlns:p14="http://schemas.microsoft.com/office/powerpoint/2010/main" val="106513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8B602C-AFF5-F5C3-5B61-19AEA51598E4}"/>
              </a:ext>
            </a:extLst>
          </p:cNvPr>
          <p:cNvSpPr>
            <a:spLocks noGrp="1"/>
          </p:cNvSpPr>
          <p:nvPr>
            <p:ph type="title"/>
          </p:nvPr>
        </p:nvSpPr>
        <p:spPr>
          <a:xfrm>
            <a:off x="649224" y="645106"/>
            <a:ext cx="5122652" cy="1259894"/>
          </a:xfrm>
        </p:spPr>
        <p:txBody>
          <a:bodyPr>
            <a:normAutofit/>
          </a:bodyPr>
          <a:lstStyle/>
          <a:p>
            <a:r>
              <a:rPr lang="es-MX" b="1" dirty="0"/>
              <a:t>IMMANUEL KANT (1724 – 1804)</a:t>
            </a:r>
          </a:p>
        </p:txBody>
      </p:sp>
      <p:sp>
        <p:nvSpPr>
          <p:cNvPr id="14" name="Rectangle 13">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72A4B60C-E8F8-9FD1-0B58-8AD48FF48905}"/>
              </a:ext>
            </a:extLst>
          </p:cNvPr>
          <p:cNvSpPr>
            <a:spLocks noGrp="1"/>
          </p:cNvSpPr>
          <p:nvPr>
            <p:ph idx="1"/>
          </p:nvPr>
        </p:nvSpPr>
        <p:spPr>
          <a:xfrm>
            <a:off x="320250" y="1801906"/>
            <a:ext cx="5451627" cy="4114800"/>
          </a:xfrm>
        </p:spPr>
        <p:txBody>
          <a:bodyPr>
            <a:normAutofit/>
          </a:bodyPr>
          <a:lstStyle/>
          <a:p>
            <a:r>
              <a:rPr lang="en-US" sz="2800" dirty="0"/>
              <a:t>OBRA: </a:t>
            </a:r>
            <a:r>
              <a:rPr lang="en-US" sz="2800" b="1" dirty="0"/>
              <a:t>La critica de la razón pura.</a:t>
            </a:r>
          </a:p>
          <a:p>
            <a:r>
              <a:rPr lang="en-US" sz="2800" dirty="0"/>
              <a:t>Se formula dos preguntas fundamentals:</a:t>
            </a:r>
          </a:p>
          <a:p>
            <a:pPr>
              <a:buFont typeface="Wingdings" panose="05000000000000000000" pitchFamily="2" charset="2"/>
              <a:buChar char="v"/>
            </a:pPr>
            <a:r>
              <a:rPr lang="en-US" sz="2800" dirty="0"/>
              <a:t>¿Como es posible el conocimiento cientifico?, </a:t>
            </a:r>
          </a:p>
          <a:p>
            <a:pPr>
              <a:buFont typeface="Wingdings" panose="05000000000000000000" pitchFamily="2" charset="2"/>
              <a:buChar char="v"/>
            </a:pPr>
            <a:r>
              <a:rPr lang="en-US" sz="2800" dirty="0"/>
              <a:t>y ¿Es posible el conocimiento metáfisico?</a:t>
            </a:r>
          </a:p>
        </p:txBody>
      </p:sp>
      <p:pic>
        <p:nvPicPr>
          <p:cNvPr id="5" name="Marcador de contenido 4" descr="Cara de una persona&#10;&#10;Descripción generada automáticamente con confianza media">
            <a:extLst>
              <a:ext uri="{FF2B5EF4-FFF2-40B4-BE49-F238E27FC236}">
                <a16:creationId xmlns:a16="http://schemas.microsoft.com/office/drawing/2014/main" id="{2607138A-0AC9-0C6F-E975-F3F055094A84}"/>
              </a:ext>
            </a:extLst>
          </p:cNvPr>
          <p:cNvPicPr>
            <a:picLocks noChangeAspect="1"/>
          </p:cNvPicPr>
          <p:nvPr/>
        </p:nvPicPr>
        <p:blipFill>
          <a:blip r:embed="rId2"/>
          <a:stretch>
            <a:fillRect/>
          </a:stretch>
        </p:blipFill>
        <p:spPr>
          <a:xfrm>
            <a:off x="6091916" y="1655011"/>
            <a:ext cx="5451627" cy="3227936"/>
          </a:xfrm>
          <a:prstGeom prst="rect">
            <a:avLst/>
          </a:prstGeom>
        </p:spPr>
      </p:pic>
      <p:sp>
        <p:nvSpPr>
          <p:cNvPr id="16"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2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0664F0F-333F-0FE5-A8BE-0EF6C2613CA7}"/>
              </a:ext>
            </a:extLst>
          </p:cNvPr>
          <p:cNvSpPr>
            <a:spLocks noGrp="1"/>
          </p:cNvSpPr>
          <p:nvPr>
            <p:ph idx="1"/>
          </p:nvPr>
        </p:nvSpPr>
        <p:spPr>
          <a:xfrm>
            <a:off x="2111188" y="201706"/>
            <a:ext cx="9393424" cy="6481482"/>
          </a:xfrm>
        </p:spPr>
        <p:txBody>
          <a:bodyPr/>
          <a:lstStyle/>
          <a:p>
            <a:pPr algn="just"/>
            <a:r>
              <a:rPr lang="es-MX" sz="2400" b="1" dirty="0">
                <a:solidFill>
                  <a:srgbClr val="0070C0"/>
                </a:solidFill>
              </a:rPr>
              <a:t>La primera </a:t>
            </a:r>
            <a:r>
              <a:rPr lang="es-MX" sz="2400" dirty="0"/>
              <a:t>se desarrolla una teoría del conocimiento que </a:t>
            </a:r>
            <a:r>
              <a:rPr lang="es-MX" sz="2400" b="1" dirty="0"/>
              <a:t>reconoce</a:t>
            </a:r>
            <a:r>
              <a:rPr lang="es-MX" sz="2400" dirty="0"/>
              <a:t> tanto </a:t>
            </a:r>
            <a:r>
              <a:rPr lang="es-MX" sz="2400" b="1" dirty="0"/>
              <a:t>la importancia </a:t>
            </a:r>
            <a:r>
              <a:rPr lang="es-MX" sz="2400" dirty="0"/>
              <a:t>y la </a:t>
            </a:r>
            <a:r>
              <a:rPr lang="es-MX" sz="2400" b="1" dirty="0"/>
              <a:t>necesidad</a:t>
            </a:r>
            <a:r>
              <a:rPr lang="es-MX" sz="2400" dirty="0"/>
              <a:t> de la </a:t>
            </a:r>
            <a:r>
              <a:rPr lang="es-MX" sz="2400" b="1" dirty="0"/>
              <a:t>experiencia</a:t>
            </a:r>
            <a:r>
              <a:rPr lang="es-MX" sz="2400" dirty="0"/>
              <a:t> como fuente de </a:t>
            </a:r>
            <a:r>
              <a:rPr lang="es-MX" sz="2400" b="1" dirty="0"/>
              <a:t>conocimiento</a:t>
            </a:r>
            <a:r>
              <a:rPr lang="es-MX" sz="2400" dirty="0"/>
              <a:t>.</a:t>
            </a:r>
          </a:p>
          <a:p>
            <a:pPr marL="0" indent="0" algn="just">
              <a:buNone/>
            </a:pPr>
            <a:endParaRPr lang="es-MX" sz="2400" dirty="0"/>
          </a:p>
          <a:p>
            <a:pPr algn="just"/>
            <a:r>
              <a:rPr lang="es-MX" sz="2400" dirty="0"/>
              <a:t>Supone de antemano que si es posible y lo único que falta es explicar, precisamente como es posible.</a:t>
            </a:r>
          </a:p>
          <a:p>
            <a:pPr algn="just"/>
            <a:endParaRPr lang="es-MX" sz="2400" dirty="0"/>
          </a:p>
          <a:p>
            <a:pPr algn="just"/>
            <a:r>
              <a:rPr lang="es-MX" sz="2400" b="1" dirty="0">
                <a:solidFill>
                  <a:srgbClr val="0070C0"/>
                </a:solidFill>
              </a:rPr>
              <a:t>La segunda </a:t>
            </a:r>
            <a:r>
              <a:rPr lang="es-MX" sz="2400" dirty="0"/>
              <a:t>pregunta de Kant, es </a:t>
            </a:r>
            <a:r>
              <a:rPr lang="es-MX" sz="2400" b="1" dirty="0">
                <a:solidFill>
                  <a:srgbClr val="0070C0"/>
                </a:solidFill>
              </a:rPr>
              <a:t>negativa</a:t>
            </a:r>
            <a:r>
              <a:rPr lang="es-MX" sz="2400" dirty="0"/>
              <a:t>, ya que a juicio no podemos conocer nada sin el apoyo de la </a:t>
            </a:r>
            <a:r>
              <a:rPr lang="es-MX" sz="2400" b="1" dirty="0">
                <a:solidFill>
                  <a:srgbClr val="0070C0"/>
                </a:solidFill>
              </a:rPr>
              <a:t>experiencia</a:t>
            </a:r>
            <a:r>
              <a:rPr lang="es-MX" sz="2400" dirty="0"/>
              <a:t>, sólo aprendemos </a:t>
            </a:r>
            <a:r>
              <a:rPr lang="es-MX" sz="2400" b="1" dirty="0">
                <a:solidFill>
                  <a:srgbClr val="0070C0"/>
                </a:solidFill>
              </a:rPr>
              <a:t>teóricamente</a:t>
            </a:r>
            <a:r>
              <a:rPr lang="es-MX" sz="2400" dirty="0"/>
              <a:t> los fenómenos, no las cosas en si mismo, los números de los cuales ha ocupado la metafísica tradicional.</a:t>
            </a:r>
          </a:p>
          <a:p>
            <a:endParaRPr lang="es-MX" dirty="0"/>
          </a:p>
        </p:txBody>
      </p:sp>
    </p:spTree>
    <p:extLst>
      <p:ext uri="{BB962C8B-B14F-4D97-AF65-F5344CB8AC3E}">
        <p14:creationId xmlns:p14="http://schemas.microsoft.com/office/powerpoint/2010/main" val="2445550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2C5F53-9DE8-B1BD-E6BF-0D6350D01A43}"/>
              </a:ext>
            </a:extLst>
          </p:cNvPr>
          <p:cNvSpPr>
            <a:spLocks noGrp="1"/>
          </p:cNvSpPr>
          <p:nvPr>
            <p:ph idx="1"/>
          </p:nvPr>
        </p:nvSpPr>
        <p:spPr>
          <a:xfrm>
            <a:off x="1761565" y="416859"/>
            <a:ext cx="9743047" cy="6064623"/>
          </a:xfrm>
        </p:spPr>
        <p:txBody>
          <a:bodyPr/>
          <a:lstStyle/>
          <a:p>
            <a:endParaRPr lang="es-MX" dirty="0"/>
          </a:p>
        </p:txBody>
      </p:sp>
      <p:sp>
        <p:nvSpPr>
          <p:cNvPr id="4" name="Elipse 3">
            <a:extLst>
              <a:ext uri="{FF2B5EF4-FFF2-40B4-BE49-F238E27FC236}">
                <a16:creationId xmlns:a16="http://schemas.microsoft.com/office/drawing/2014/main" id="{D52E6726-AD92-F478-AE51-8D2D5139E7E2}"/>
              </a:ext>
            </a:extLst>
          </p:cNvPr>
          <p:cNvSpPr/>
          <p:nvPr/>
        </p:nvSpPr>
        <p:spPr>
          <a:xfrm>
            <a:off x="2030507" y="981635"/>
            <a:ext cx="2272552" cy="9681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sz="2000" b="1" dirty="0"/>
              <a:t>Filosofo </a:t>
            </a:r>
            <a:r>
              <a:rPr lang="es-MX" sz="2000" b="1" dirty="0" err="1"/>
              <a:t>Konigsbers</a:t>
            </a:r>
            <a:endParaRPr lang="es-MX" sz="2000" b="1" dirty="0"/>
          </a:p>
        </p:txBody>
      </p:sp>
      <p:sp>
        <p:nvSpPr>
          <p:cNvPr id="5" name="Flecha: a la derecha 4">
            <a:extLst>
              <a:ext uri="{FF2B5EF4-FFF2-40B4-BE49-F238E27FC236}">
                <a16:creationId xmlns:a16="http://schemas.microsoft.com/office/drawing/2014/main" id="{5AA10BCD-84AA-466F-C23F-676E17BE8991}"/>
              </a:ext>
            </a:extLst>
          </p:cNvPr>
          <p:cNvSpPr/>
          <p:nvPr/>
        </p:nvSpPr>
        <p:spPr>
          <a:xfrm>
            <a:off x="4571602" y="1173254"/>
            <a:ext cx="820270" cy="58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a:extLst>
              <a:ext uri="{FF2B5EF4-FFF2-40B4-BE49-F238E27FC236}">
                <a16:creationId xmlns:a16="http://schemas.microsoft.com/office/drawing/2014/main" id="{2F0FF8FC-5FC3-EBCC-9E25-43937DD83213}"/>
              </a:ext>
            </a:extLst>
          </p:cNvPr>
          <p:cNvSpPr/>
          <p:nvPr/>
        </p:nvSpPr>
        <p:spPr>
          <a:xfrm>
            <a:off x="5660416" y="1173254"/>
            <a:ext cx="1945344" cy="5849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b="1" dirty="0"/>
              <a:t>FILOSOFIA</a:t>
            </a:r>
          </a:p>
        </p:txBody>
      </p:sp>
      <p:sp>
        <p:nvSpPr>
          <p:cNvPr id="8" name="Elipse 7">
            <a:extLst>
              <a:ext uri="{FF2B5EF4-FFF2-40B4-BE49-F238E27FC236}">
                <a16:creationId xmlns:a16="http://schemas.microsoft.com/office/drawing/2014/main" id="{2B6FE256-E429-670F-DFA9-6FAE850ABAF8}"/>
              </a:ext>
            </a:extLst>
          </p:cNvPr>
          <p:cNvSpPr/>
          <p:nvPr/>
        </p:nvSpPr>
        <p:spPr>
          <a:xfrm>
            <a:off x="7730145" y="695884"/>
            <a:ext cx="3195917" cy="15396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b="1" dirty="0"/>
              <a:t>Ciencia que postula alcances o limites del conocimiento humano</a:t>
            </a:r>
          </a:p>
        </p:txBody>
      </p:sp>
      <p:sp>
        <p:nvSpPr>
          <p:cNvPr id="9" name="Elipse 8">
            <a:extLst>
              <a:ext uri="{FF2B5EF4-FFF2-40B4-BE49-F238E27FC236}">
                <a16:creationId xmlns:a16="http://schemas.microsoft.com/office/drawing/2014/main" id="{9D86D7FA-5F78-EC8A-EDCE-C7E4D73E49EC}"/>
              </a:ext>
            </a:extLst>
          </p:cNvPr>
          <p:cNvSpPr/>
          <p:nvPr/>
        </p:nvSpPr>
        <p:spPr>
          <a:xfrm>
            <a:off x="1882588" y="2904565"/>
            <a:ext cx="2689014" cy="16136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b="1" dirty="0"/>
              <a:t>Obra:</a:t>
            </a:r>
          </a:p>
          <a:p>
            <a:pPr marL="285750" indent="-285750" algn="ctr">
              <a:buFont typeface="Arial" panose="020B0604020202020204" pitchFamily="34" charset="0"/>
              <a:buChar char="•"/>
            </a:pPr>
            <a:r>
              <a:rPr lang="es-MX" b="1" dirty="0"/>
              <a:t> La critica de la razón practica</a:t>
            </a:r>
          </a:p>
          <a:p>
            <a:pPr marL="285750" indent="-285750" algn="ctr">
              <a:buFont typeface="Arial" panose="020B0604020202020204" pitchFamily="34" charset="0"/>
              <a:buChar char="•"/>
            </a:pPr>
            <a:r>
              <a:rPr lang="es-MX" b="1" dirty="0"/>
              <a:t>La critica del juicio</a:t>
            </a:r>
          </a:p>
        </p:txBody>
      </p:sp>
      <p:sp>
        <p:nvSpPr>
          <p:cNvPr id="10" name="Flecha: hacia abajo 9">
            <a:extLst>
              <a:ext uri="{FF2B5EF4-FFF2-40B4-BE49-F238E27FC236}">
                <a16:creationId xmlns:a16="http://schemas.microsoft.com/office/drawing/2014/main" id="{4010D22B-685F-64E5-EAD5-8B5E87062C9E}"/>
              </a:ext>
            </a:extLst>
          </p:cNvPr>
          <p:cNvSpPr/>
          <p:nvPr/>
        </p:nvSpPr>
        <p:spPr>
          <a:xfrm>
            <a:off x="2964877" y="4652681"/>
            <a:ext cx="524436" cy="564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BA411490-9AEB-FE69-C270-BE1D0557AC9E}"/>
              </a:ext>
            </a:extLst>
          </p:cNvPr>
          <p:cNvSpPr/>
          <p:nvPr/>
        </p:nvSpPr>
        <p:spPr>
          <a:xfrm>
            <a:off x="2030508" y="5351927"/>
            <a:ext cx="2689014" cy="10892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Abren la puerta a una concepción de </a:t>
            </a:r>
            <a:r>
              <a:rPr lang="es-MX" sz="1600" b="1" dirty="0"/>
              <a:t>la metafísica</a:t>
            </a:r>
          </a:p>
        </p:txBody>
      </p:sp>
      <p:sp>
        <p:nvSpPr>
          <p:cNvPr id="12" name="Flecha: a la derecha 11">
            <a:extLst>
              <a:ext uri="{FF2B5EF4-FFF2-40B4-BE49-F238E27FC236}">
                <a16:creationId xmlns:a16="http://schemas.microsoft.com/office/drawing/2014/main" id="{57EC6DB0-CFF8-8E51-DD5F-CB06E11B756D}"/>
              </a:ext>
            </a:extLst>
          </p:cNvPr>
          <p:cNvSpPr/>
          <p:nvPr/>
        </p:nvSpPr>
        <p:spPr>
          <a:xfrm>
            <a:off x="4849510" y="5684746"/>
            <a:ext cx="1116502" cy="42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9BA74B4E-50A8-6AAB-42E7-9DD7E79119AF}"/>
              </a:ext>
            </a:extLst>
          </p:cNvPr>
          <p:cNvSpPr/>
          <p:nvPr/>
        </p:nvSpPr>
        <p:spPr>
          <a:xfrm>
            <a:off x="6095999" y="5351927"/>
            <a:ext cx="2294169" cy="9278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Alma, mundo y Dios</a:t>
            </a:r>
          </a:p>
        </p:txBody>
      </p:sp>
      <p:sp>
        <p:nvSpPr>
          <p:cNvPr id="14" name="Flecha: hacia arriba 13">
            <a:extLst>
              <a:ext uri="{FF2B5EF4-FFF2-40B4-BE49-F238E27FC236}">
                <a16:creationId xmlns:a16="http://schemas.microsoft.com/office/drawing/2014/main" id="{039474DE-6E8E-5040-AB5C-9803298B4902}"/>
              </a:ext>
            </a:extLst>
          </p:cNvPr>
          <p:cNvSpPr/>
          <p:nvPr/>
        </p:nvSpPr>
        <p:spPr>
          <a:xfrm>
            <a:off x="6633088" y="4632511"/>
            <a:ext cx="426618" cy="5849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B6ADDA26-3D8E-B5BC-E9D1-2CCB58C82162}"/>
              </a:ext>
            </a:extLst>
          </p:cNvPr>
          <p:cNvSpPr/>
          <p:nvPr/>
        </p:nvSpPr>
        <p:spPr>
          <a:xfrm>
            <a:off x="5558913" y="2991968"/>
            <a:ext cx="2831255" cy="16405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Confirma la tendencia del ser humano hacia la perfección</a:t>
            </a:r>
          </a:p>
        </p:txBody>
      </p:sp>
    </p:spTree>
    <p:extLst>
      <p:ext uri="{BB962C8B-B14F-4D97-AF65-F5344CB8AC3E}">
        <p14:creationId xmlns:p14="http://schemas.microsoft.com/office/powerpoint/2010/main" val="2424320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5C52A-F89D-B687-CAB5-949E774A9C56}"/>
              </a:ext>
            </a:extLst>
          </p:cNvPr>
          <p:cNvSpPr>
            <a:spLocks noGrp="1"/>
          </p:cNvSpPr>
          <p:nvPr>
            <p:ph type="title"/>
          </p:nvPr>
        </p:nvSpPr>
        <p:spPr>
          <a:xfrm>
            <a:off x="2592925" y="624110"/>
            <a:ext cx="8911687" cy="572678"/>
          </a:xfrm>
        </p:spPr>
        <p:txBody>
          <a:bodyPr>
            <a:normAutofit fontScale="90000"/>
          </a:bodyPr>
          <a:lstStyle/>
          <a:p>
            <a:pPr algn="ctr"/>
            <a:r>
              <a:rPr lang="es-MX" b="1" dirty="0"/>
              <a:t>SIGLO XIX-EPOCA CONTEMPORÁNEA</a:t>
            </a:r>
          </a:p>
        </p:txBody>
      </p:sp>
      <p:sp>
        <p:nvSpPr>
          <p:cNvPr id="3" name="Marcador de contenido 2">
            <a:extLst>
              <a:ext uri="{FF2B5EF4-FFF2-40B4-BE49-F238E27FC236}">
                <a16:creationId xmlns:a16="http://schemas.microsoft.com/office/drawing/2014/main" id="{B1BF7A71-4058-15EA-AF45-0E1598604027}"/>
              </a:ext>
            </a:extLst>
          </p:cNvPr>
          <p:cNvSpPr>
            <a:spLocks noGrp="1"/>
          </p:cNvSpPr>
          <p:nvPr>
            <p:ph idx="1"/>
          </p:nvPr>
        </p:nvSpPr>
        <p:spPr>
          <a:xfrm>
            <a:off x="2017059" y="1196787"/>
            <a:ext cx="9487553" cy="5526741"/>
          </a:xfrm>
        </p:spPr>
        <p:txBody>
          <a:bodyPr/>
          <a:lstStyle/>
          <a:p>
            <a:r>
              <a:rPr lang="es-MX" dirty="0"/>
              <a:t>Surge una corriente filosófica </a:t>
            </a:r>
            <a:r>
              <a:rPr lang="es-MX" b="1" dirty="0"/>
              <a:t>POSITIVISMO, EL  HISTORICISMO, EXISTENCIALISMO, MARXISMO Y EL PRAGMATISMO.</a:t>
            </a:r>
          </a:p>
          <a:p>
            <a:pPr algn="ctr"/>
            <a:r>
              <a:rPr lang="es-MX" sz="3600" b="1" dirty="0">
                <a:solidFill>
                  <a:srgbClr val="0070C0"/>
                </a:solidFill>
                <a:latin typeface="Algerian" panose="04020705040A02060702" pitchFamily="82" charset="0"/>
              </a:rPr>
              <a:t>AUGUSTE COMTE</a:t>
            </a:r>
          </a:p>
          <a:p>
            <a:pPr marL="0" indent="0" algn="ctr">
              <a:buNone/>
            </a:pPr>
            <a:r>
              <a:rPr lang="es-MX" sz="1600" b="1" dirty="0">
                <a:solidFill>
                  <a:srgbClr val="0070C0"/>
                </a:solidFill>
                <a:latin typeface="Algerian" panose="04020705040A02060702" pitchFamily="82" charset="0"/>
              </a:rPr>
              <a:t>1798-1857</a:t>
            </a:r>
          </a:p>
          <a:p>
            <a:r>
              <a:rPr lang="es-MX" b="1" dirty="0"/>
              <a:t>Surge para continuar con los procedimientos de las ciencias que llamo “</a:t>
            </a:r>
            <a:r>
              <a:rPr lang="es-MX" b="1" dirty="0" err="1"/>
              <a:t>positivias</a:t>
            </a:r>
            <a:r>
              <a:rPr lang="es-MX" b="1" dirty="0"/>
              <a:t>”.</a:t>
            </a:r>
          </a:p>
          <a:p>
            <a:r>
              <a:rPr lang="es-MX" dirty="0"/>
              <a:t>Para el positivismo </a:t>
            </a:r>
            <a:r>
              <a:rPr lang="es-MX" sz="2000" b="1" dirty="0">
                <a:latin typeface="+mj-lt"/>
              </a:rPr>
              <a:t>la filosofia es un compendio general de los resultados de las ciencias y el filosofo es un especialista en generalidades.</a:t>
            </a:r>
          </a:p>
          <a:p>
            <a:endParaRPr lang="es-MX" sz="2000" dirty="0">
              <a:latin typeface="Bauhaus 93" panose="04030905020B02020C02" pitchFamily="82" charset="0"/>
            </a:endParaRPr>
          </a:p>
          <a:p>
            <a:r>
              <a:rPr lang="es-MX" sz="2000" dirty="0">
                <a:latin typeface="+mj-lt"/>
              </a:rPr>
              <a:t>La filosofia positiva alcanza un saber riguroso que se basa en observar y su rechazo a todas las especulaciones metafísicas.</a:t>
            </a:r>
          </a:p>
          <a:p>
            <a:endParaRPr lang="es-MX" dirty="0"/>
          </a:p>
        </p:txBody>
      </p:sp>
    </p:spTree>
    <p:extLst>
      <p:ext uri="{BB962C8B-B14F-4D97-AF65-F5344CB8AC3E}">
        <p14:creationId xmlns:p14="http://schemas.microsoft.com/office/powerpoint/2010/main" val="3280790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86DDB-764E-5C68-C009-6EAC9600E453}"/>
              </a:ext>
            </a:extLst>
          </p:cNvPr>
          <p:cNvSpPr>
            <a:spLocks noGrp="1"/>
          </p:cNvSpPr>
          <p:nvPr>
            <p:ph type="title"/>
          </p:nvPr>
        </p:nvSpPr>
        <p:spPr>
          <a:xfrm>
            <a:off x="2592925" y="624110"/>
            <a:ext cx="8911687" cy="693702"/>
          </a:xfrm>
        </p:spPr>
        <p:txBody>
          <a:bodyPr/>
          <a:lstStyle/>
          <a:p>
            <a:pPr algn="ctr"/>
            <a:r>
              <a:rPr lang="es-MX" b="1" dirty="0"/>
              <a:t>FRASES DE REFLEXIÓN</a:t>
            </a:r>
          </a:p>
        </p:txBody>
      </p:sp>
      <p:sp>
        <p:nvSpPr>
          <p:cNvPr id="3" name="Marcador de contenido 2">
            <a:extLst>
              <a:ext uri="{FF2B5EF4-FFF2-40B4-BE49-F238E27FC236}">
                <a16:creationId xmlns:a16="http://schemas.microsoft.com/office/drawing/2014/main" id="{10660A64-C9E3-3B08-2FE0-DE53B240D3E2}"/>
              </a:ext>
            </a:extLst>
          </p:cNvPr>
          <p:cNvSpPr>
            <a:spLocks noGrp="1"/>
          </p:cNvSpPr>
          <p:nvPr>
            <p:ph idx="1"/>
          </p:nvPr>
        </p:nvSpPr>
        <p:spPr>
          <a:xfrm>
            <a:off x="1963271" y="1519518"/>
            <a:ext cx="9541341" cy="5136776"/>
          </a:xfrm>
        </p:spPr>
        <p:txBody>
          <a:bodyPr/>
          <a:lstStyle/>
          <a:p>
            <a:pPr algn="just"/>
            <a:r>
              <a:rPr lang="es-MX" sz="3200" b="1" dirty="0"/>
              <a:t>Los hombres de experimentación son como las hormigas que solamente recogen; los razonadores son como arañas que lo extraen toda de su propia sustancia; los verdaderos filósofos deben ser como  las abejas que recogen materiales, pero los transforman mediante un poder propio.</a:t>
            </a:r>
          </a:p>
          <a:p>
            <a:pPr algn="just"/>
            <a:endParaRPr lang="es-MX" sz="2800" dirty="0"/>
          </a:p>
          <a:p>
            <a:r>
              <a:rPr lang="es-MX" b="1" dirty="0"/>
              <a:t>Francis Bacon.</a:t>
            </a:r>
          </a:p>
        </p:txBody>
      </p:sp>
    </p:spTree>
    <p:extLst>
      <p:ext uri="{BB962C8B-B14F-4D97-AF65-F5344CB8AC3E}">
        <p14:creationId xmlns:p14="http://schemas.microsoft.com/office/powerpoint/2010/main" val="3331754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1674C-E5E7-CB35-2D1C-7250AFC770E8}"/>
              </a:ext>
            </a:extLst>
          </p:cNvPr>
          <p:cNvSpPr>
            <a:spLocks noGrp="1"/>
          </p:cNvSpPr>
          <p:nvPr>
            <p:ph type="title"/>
          </p:nvPr>
        </p:nvSpPr>
        <p:spPr>
          <a:xfrm>
            <a:off x="1653989" y="624110"/>
            <a:ext cx="9850624" cy="693702"/>
          </a:xfrm>
        </p:spPr>
        <p:txBody>
          <a:bodyPr/>
          <a:lstStyle/>
          <a:p>
            <a:pPr algn="ctr"/>
            <a:r>
              <a:rPr lang="es-MX" b="1" dirty="0">
                <a:latin typeface="Algerian" panose="04020705040A02060702" pitchFamily="82" charset="0"/>
              </a:rPr>
              <a:t>EL POSITIVISMO</a:t>
            </a:r>
          </a:p>
        </p:txBody>
      </p:sp>
      <p:sp>
        <p:nvSpPr>
          <p:cNvPr id="3" name="Marcador de contenido 2">
            <a:extLst>
              <a:ext uri="{FF2B5EF4-FFF2-40B4-BE49-F238E27FC236}">
                <a16:creationId xmlns:a16="http://schemas.microsoft.com/office/drawing/2014/main" id="{F0E5AE27-654E-74EA-1E3C-7DD3592FA7CC}"/>
              </a:ext>
            </a:extLst>
          </p:cNvPr>
          <p:cNvSpPr>
            <a:spLocks noGrp="1"/>
          </p:cNvSpPr>
          <p:nvPr>
            <p:ph idx="1"/>
          </p:nvPr>
        </p:nvSpPr>
        <p:spPr>
          <a:xfrm>
            <a:off x="1398494" y="1196788"/>
            <a:ext cx="10106118" cy="5540188"/>
          </a:xfrm>
        </p:spPr>
        <p:txBody>
          <a:bodyPr>
            <a:normAutofit/>
          </a:bodyPr>
          <a:lstStyle/>
          <a:p>
            <a:r>
              <a:rPr lang="es-MX" sz="2400" b="1" dirty="0"/>
              <a:t>FILOSOFO FUNDADOR : Augusto Comte </a:t>
            </a:r>
            <a:r>
              <a:rPr lang="es-MX" sz="2400" dirty="0"/>
              <a:t>(1798-1857) surge como reacción a especulaciones metafísicas, así como un claro de seguir los procedimientos de la ciencia que Comte llamo “positivas”.</a:t>
            </a:r>
          </a:p>
          <a:p>
            <a:r>
              <a:rPr lang="es-MX" sz="2400" b="1" dirty="0"/>
              <a:t> F</a:t>
            </a:r>
            <a:r>
              <a:rPr lang="es-MX" sz="2400" dirty="0"/>
              <a:t>ormula leyes y utiliza la observación y experimentación.</a:t>
            </a:r>
          </a:p>
          <a:p>
            <a:r>
              <a:rPr lang="es-MX" sz="2400" b="1" dirty="0"/>
              <a:t>FILOSOFIA: </a:t>
            </a:r>
            <a:r>
              <a:rPr lang="es-MX" sz="2400" dirty="0"/>
              <a:t>Compendio general de resultados de las ciencias y el filosofo es un especialista en generalidades.</a:t>
            </a:r>
          </a:p>
          <a:p>
            <a:endParaRPr lang="es-MX" sz="2400" b="1" dirty="0"/>
          </a:p>
        </p:txBody>
      </p:sp>
      <p:pic>
        <p:nvPicPr>
          <p:cNvPr id="5" name="Imagen 4">
            <a:extLst>
              <a:ext uri="{FF2B5EF4-FFF2-40B4-BE49-F238E27FC236}">
                <a16:creationId xmlns:a16="http://schemas.microsoft.com/office/drawing/2014/main" id="{19C0D864-2CF7-7D7B-6AD8-8C2F8306A6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973869" y="4265117"/>
            <a:ext cx="2731296" cy="2270154"/>
          </a:xfrm>
          <a:prstGeom prst="rect">
            <a:avLst/>
          </a:prstGeom>
        </p:spPr>
      </p:pic>
    </p:spTree>
    <p:extLst>
      <p:ext uri="{BB962C8B-B14F-4D97-AF65-F5344CB8AC3E}">
        <p14:creationId xmlns:p14="http://schemas.microsoft.com/office/powerpoint/2010/main" val="199738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4524B-8FF8-E20E-543B-97B12E3EBF9D}"/>
              </a:ext>
            </a:extLst>
          </p:cNvPr>
          <p:cNvSpPr>
            <a:spLocks noGrp="1"/>
          </p:cNvSpPr>
          <p:nvPr>
            <p:ph type="title"/>
          </p:nvPr>
        </p:nvSpPr>
        <p:spPr>
          <a:xfrm>
            <a:off x="1024128" y="585216"/>
            <a:ext cx="9720072" cy="665360"/>
          </a:xfrm>
        </p:spPr>
        <p:txBody>
          <a:bodyPr>
            <a:normAutofit/>
          </a:bodyPr>
          <a:lstStyle/>
          <a:p>
            <a:pPr algn="ctr"/>
            <a:r>
              <a:rPr lang="es-MX" b="1" dirty="0"/>
              <a:t>COMPETENCIA A DESARROLLAR</a:t>
            </a:r>
          </a:p>
        </p:txBody>
      </p:sp>
      <p:sp>
        <p:nvSpPr>
          <p:cNvPr id="3" name="Marcador de contenido 2">
            <a:extLst>
              <a:ext uri="{FF2B5EF4-FFF2-40B4-BE49-F238E27FC236}">
                <a16:creationId xmlns:a16="http://schemas.microsoft.com/office/drawing/2014/main" id="{26FCF2C2-C7F2-2A49-6AD4-4F55B0D5F83E}"/>
              </a:ext>
            </a:extLst>
          </p:cNvPr>
          <p:cNvSpPr>
            <a:spLocks noGrp="1"/>
          </p:cNvSpPr>
          <p:nvPr>
            <p:ph idx="1"/>
          </p:nvPr>
        </p:nvSpPr>
        <p:spPr>
          <a:xfrm>
            <a:off x="1024128" y="1250576"/>
            <a:ext cx="9720073" cy="5058784"/>
          </a:xfrm>
        </p:spPr>
        <p:txBody>
          <a:bodyPr/>
          <a:lstStyle/>
          <a:p>
            <a:pPr algn="just">
              <a:lnSpc>
                <a:spcPct val="107000"/>
              </a:lnSpc>
              <a:spcAft>
                <a:spcPts val="800"/>
              </a:spcAft>
            </a:pPr>
            <a:r>
              <a:rPr lang="es-MX" sz="2400" b="1" dirty="0">
                <a:effectLst/>
                <a:latin typeface="Calibri" panose="020F0502020204030204" pitchFamily="34" charset="0"/>
                <a:ea typeface="Times New Roman" panose="02020603050405020304" pitchFamily="18" charset="0"/>
                <a:cs typeface="Calibri" panose="020F0502020204030204" pitchFamily="34" charset="0"/>
              </a:rPr>
              <a:t>CG1. Se conoce y valora a sí mismo y aborda problemas y retos teniendo en cuenta los objetivos que persigue.</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2400" dirty="0">
                <a:effectLst/>
                <a:latin typeface="Calibri" panose="020F0502020204030204" pitchFamily="34" charset="0"/>
                <a:ea typeface="Times New Roman" panose="02020603050405020304" pitchFamily="18" charset="0"/>
                <a:cs typeface="Calibri" panose="020F0502020204030204" pitchFamily="34" charset="0"/>
              </a:rPr>
              <a:t>A1. Enfrenta las dificultades que se le presentan y es consciente de sus valores, fortalezas y debilidades.</a:t>
            </a:r>
          </a:p>
          <a:p>
            <a:pPr algn="just">
              <a:lnSpc>
                <a:spcPct val="107000"/>
              </a:lnSpc>
              <a:spcAft>
                <a:spcPts val="800"/>
              </a:spcAft>
            </a:pPr>
            <a:r>
              <a:rPr lang="es-MX" sz="2000" b="1" dirty="0">
                <a:effectLst/>
                <a:latin typeface="Algerian" panose="04020705040A02060702" pitchFamily="82" charset="0"/>
                <a:ea typeface="Times New Roman" panose="02020603050405020304" pitchFamily="18" charset="0"/>
                <a:cs typeface="Calibri" panose="020F0502020204030204" pitchFamily="34" charset="0"/>
              </a:rPr>
              <a:t>DISCIPLINA BASICA</a:t>
            </a:r>
          </a:p>
          <a:p>
            <a:pPr algn="just">
              <a:lnSpc>
                <a:spcPct val="107000"/>
              </a:lnSpc>
              <a:spcAft>
                <a:spcPts val="800"/>
              </a:spcAft>
            </a:pPr>
            <a:r>
              <a:rPr lang="es-MX" sz="2400" dirty="0">
                <a:effectLst/>
                <a:latin typeface="Calibri" panose="020F0502020204030204" pitchFamily="34" charset="0"/>
                <a:ea typeface="Times New Roman" panose="02020603050405020304" pitchFamily="18" charset="0"/>
                <a:cs typeface="Calibri" panose="020F0502020204030204" pitchFamily="34" charset="0"/>
              </a:rPr>
              <a:t>4. Argumenta sus ideas respecto a diversas corrientes filosóficas y fenómenos histórico-sociales, mediante procedimientos teórico-metodológicos.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24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pPr>
            <a:endParaRPr lang="es-MX" sz="24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pPr>
            <a:endParaRPr lang="es-MX" sz="24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1828174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CC1FD-655B-6571-55E6-3EF5F7EE4033}"/>
              </a:ext>
            </a:extLst>
          </p:cNvPr>
          <p:cNvSpPr>
            <a:spLocks noGrp="1"/>
          </p:cNvSpPr>
          <p:nvPr>
            <p:ph type="title"/>
          </p:nvPr>
        </p:nvSpPr>
        <p:spPr>
          <a:xfrm>
            <a:off x="2592925" y="624110"/>
            <a:ext cx="8911687" cy="639914"/>
          </a:xfrm>
        </p:spPr>
        <p:txBody>
          <a:bodyPr>
            <a:normAutofit fontScale="90000"/>
          </a:bodyPr>
          <a:lstStyle/>
          <a:p>
            <a:pPr algn="ctr"/>
            <a:r>
              <a:rPr lang="es-MX" b="1" dirty="0"/>
              <a:t>EL MARXISMO</a:t>
            </a:r>
          </a:p>
        </p:txBody>
      </p:sp>
      <p:sp>
        <p:nvSpPr>
          <p:cNvPr id="3" name="Marcador de contenido 2">
            <a:extLst>
              <a:ext uri="{FF2B5EF4-FFF2-40B4-BE49-F238E27FC236}">
                <a16:creationId xmlns:a16="http://schemas.microsoft.com/office/drawing/2014/main" id="{86DF9806-4E1A-CC58-8698-1E4B7BE60EE2}"/>
              </a:ext>
            </a:extLst>
          </p:cNvPr>
          <p:cNvSpPr>
            <a:spLocks noGrp="1"/>
          </p:cNvSpPr>
          <p:nvPr>
            <p:ph idx="1"/>
          </p:nvPr>
        </p:nvSpPr>
        <p:spPr>
          <a:xfrm>
            <a:off x="1532965" y="1143000"/>
            <a:ext cx="9971647" cy="5513294"/>
          </a:xfrm>
        </p:spPr>
        <p:txBody>
          <a:bodyPr>
            <a:noAutofit/>
          </a:bodyPr>
          <a:lstStyle/>
          <a:p>
            <a:pPr algn="just"/>
            <a:r>
              <a:rPr lang="es-MX" sz="2000" dirty="0"/>
              <a:t>FUNDADOR: </a:t>
            </a:r>
            <a:r>
              <a:rPr lang="es-MX" sz="2000" b="1" dirty="0"/>
              <a:t>Karl Marx </a:t>
            </a:r>
            <a:r>
              <a:rPr lang="es-MX" sz="2000" dirty="0"/>
              <a:t>(1818 – 1883) y </a:t>
            </a:r>
            <a:r>
              <a:rPr lang="es-MX" sz="2000" b="1" dirty="0" err="1"/>
              <a:t>Fredrich</a:t>
            </a:r>
            <a:r>
              <a:rPr lang="es-MX" sz="2000" b="1" dirty="0"/>
              <a:t> Engels</a:t>
            </a:r>
            <a:r>
              <a:rPr lang="es-MX" sz="2000" dirty="0"/>
              <a:t>.</a:t>
            </a:r>
          </a:p>
          <a:p>
            <a:pPr lvl="1" algn="just"/>
            <a:r>
              <a:rPr lang="es-MX" sz="2000" dirty="0"/>
              <a:t>Fundamenta teóricamente la liquidación de la explotación del hombre por el hombre, constituyéndose la gran misión de la clase obrera.</a:t>
            </a:r>
          </a:p>
          <a:p>
            <a:pPr lvl="1" algn="just"/>
            <a:r>
              <a:rPr lang="es-MX" sz="2000" dirty="0"/>
              <a:t>La religión es el opio del pueblo” y de toda ideología que trastoque la realidad.</a:t>
            </a:r>
          </a:p>
          <a:p>
            <a:pPr marL="457200" lvl="1" indent="0" algn="just">
              <a:buNone/>
            </a:pPr>
            <a:r>
              <a:rPr lang="es-MX" sz="2000" b="1" dirty="0"/>
              <a:t>POSTULACIÓN SOBRE LA TESIS ONCE SOBRE FEUERBACH: “</a:t>
            </a:r>
            <a:r>
              <a:rPr lang="es-MX" sz="2000" dirty="0"/>
              <a:t>Los filósofos se han limitado en interpretar el mundo de distintos modos, de lo que se trata es de transformarlo”.</a:t>
            </a:r>
          </a:p>
          <a:p>
            <a:pPr marL="457200" lvl="1" indent="0" algn="just">
              <a:buNone/>
            </a:pPr>
            <a:r>
              <a:rPr lang="es-MX" sz="2000" b="1" dirty="0"/>
              <a:t>El marxismo </a:t>
            </a:r>
            <a:r>
              <a:rPr lang="es-MX" sz="2000" dirty="0"/>
              <a:t>propone un camino para el desarrollo de la filosofía que tenga estrecha relación con </a:t>
            </a:r>
            <a:r>
              <a:rPr lang="es-MX" sz="2000" b="1" dirty="0"/>
              <a:t>las fuerzas sociales </a:t>
            </a:r>
            <a:r>
              <a:rPr lang="es-MX" sz="2000" dirty="0"/>
              <a:t>que se pronuncian por el </a:t>
            </a:r>
            <a:r>
              <a:rPr lang="es-MX" sz="2000" b="1" dirty="0"/>
              <a:t>progreso, liquidación de un régimen social </a:t>
            </a:r>
            <a:r>
              <a:rPr lang="es-MX" sz="2000" dirty="0"/>
              <a:t>que considera injusto y que se fundamenta en el </a:t>
            </a:r>
            <a:r>
              <a:rPr lang="es-MX" sz="2000" b="1" dirty="0"/>
              <a:t>dominio de la propiedad privada</a:t>
            </a:r>
            <a:r>
              <a:rPr lang="es-MX" sz="2000" dirty="0"/>
              <a:t>, por la generalización filosófica de los avances del conocimiento cientifico, experiencia, edificación,  una nueva sociedad, por la plena humanización del hombre, libre de toda explotación, enajenación e injusticia.</a:t>
            </a:r>
          </a:p>
        </p:txBody>
      </p:sp>
    </p:spTree>
    <p:extLst>
      <p:ext uri="{BB962C8B-B14F-4D97-AF65-F5344CB8AC3E}">
        <p14:creationId xmlns:p14="http://schemas.microsoft.com/office/powerpoint/2010/main" val="204965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2C5F69-7816-841F-BC53-0A67FF8EA653}"/>
              </a:ext>
            </a:extLst>
          </p:cNvPr>
          <p:cNvSpPr>
            <a:spLocks noGrp="1"/>
          </p:cNvSpPr>
          <p:nvPr>
            <p:ph type="title"/>
          </p:nvPr>
        </p:nvSpPr>
        <p:spPr>
          <a:xfrm>
            <a:off x="2592925" y="624110"/>
            <a:ext cx="8911687" cy="1150902"/>
          </a:xfrm>
        </p:spPr>
        <p:txBody>
          <a:bodyPr>
            <a:normAutofit fontScale="90000"/>
          </a:bodyPr>
          <a:lstStyle/>
          <a:p>
            <a:pPr algn="ctr"/>
            <a:r>
              <a:rPr lang="es-MX" b="1" dirty="0"/>
              <a:t>PROYECTO</a:t>
            </a:r>
            <a:br>
              <a:rPr lang="es-MX" b="1" dirty="0"/>
            </a:br>
            <a:r>
              <a:rPr lang="es-MX" b="1" dirty="0"/>
              <a:t>20%</a:t>
            </a:r>
            <a:br>
              <a:rPr lang="es-MX" b="1" dirty="0"/>
            </a:br>
            <a:endParaRPr lang="es-MX" b="1" dirty="0"/>
          </a:p>
        </p:txBody>
      </p:sp>
      <p:sp>
        <p:nvSpPr>
          <p:cNvPr id="3" name="Marcador de contenido 2">
            <a:extLst>
              <a:ext uri="{FF2B5EF4-FFF2-40B4-BE49-F238E27FC236}">
                <a16:creationId xmlns:a16="http://schemas.microsoft.com/office/drawing/2014/main" id="{BB87A43B-5E6A-8C75-4965-61362B66C7E6}"/>
              </a:ext>
            </a:extLst>
          </p:cNvPr>
          <p:cNvSpPr>
            <a:spLocks noGrp="1"/>
          </p:cNvSpPr>
          <p:nvPr>
            <p:ph idx="1"/>
          </p:nvPr>
        </p:nvSpPr>
        <p:spPr>
          <a:xfrm>
            <a:off x="2589212" y="1775013"/>
            <a:ext cx="8915400" cy="4760258"/>
          </a:xfrm>
        </p:spPr>
        <p:txBody>
          <a:bodyPr>
            <a:normAutofit/>
          </a:bodyPr>
          <a:lstStyle/>
          <a:p>
            <a:endParaRPr lang="es-MX" dirty="0"/>
          </a:p>
          <a:p>
            <a:r>
              <a:rPr lang="es-MX" dirty="0"/>
              <a:t>BLOQUE I.- </a:t>
            </a:r>
            <a:r>
              <a:rPr lang="es-MX" b="1" dirty="0"/>
              <a:t>“Otro enfoque del mito”</a:t>
            </a:r>
          </a:p>
          <a:p>
            <a:r>
              <a:rPr lang="es-MX" b="1" dirty="0">
                <a:solidFill>
                  <a:srgbClr val="0070C0"/>
                </a:solidFill>
              </a:rPr>
              <a:t>DESCRIPCIÓN:</a:t>
            </a:r>
            <a:r>
              <a:rPr lang="es-MX" dirty="0"/>
              <a:t>  Realiza una investigación de campo a fin de describir </a:t>
            </a: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sobre que otros mitos se conocen acerca del limón y deduce si este es cierto o falso.</a:t>
            </a:r>
          </a:p>
          <a:p>
            <a:r>
              <a:rPr lang="es-MX" dirty="0"/>
              <a:t>La actividad debe estar escrita en una hoja color blanca,  lo que es el concepto de mito, investigación y evidencia(imagen realizando la entrevista.</a:t>
            </a:r>
          </a:p>
          <a:p>
            <a:r>
              <a:rPr lang="es-MX" dirty="0"/>
              <a:t>Hacer entrega para tener derecho a examen correspondiente al primer periodo, pegada en la libreta y de forma directa con la docente.</a:t>
            </a:r>
          </a:p>
          <a:p>
            <a:r>
              <a:rPr lang="es-MX" dirty="0"/>
              <a:t>Deberá contener lo solicitado junto con su nombre, numero de lista y grupo.</a:t>
            </a:r>
          </a:p>
          <a:p>
            <a:r>
              <a:rPr lang="es-MX" dirty="0"/>
              <a:t>No se puede repetir el mismo mito dentro del salón de clases.</a:t>
            </a:r>
          </a:p>
          <a:p>
            <a:endParaRPr lang="es-MX" dirty="0"/>
          </a:p>
          <a:p>
            <a:endParaRPr lang="es-MX" dirty="0"/>
          </a:p>
        </p:txBody>
      </p:sp>
    </p:spTree>
    <p:extLst>
      <p:ext uri="{BB962C8B-B14F-4D97-AF65-F5344CB8AC3E}">
        <p14:creationId xmlns:p14="http://schemas.microsoft.com/office/powerpoint/2010/main" val="218589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160000" cy="554037"/>
          </a:xfrm>
        </p:spPr>
        <p:txBody>
          <a:bodyPr>
            <a:normAutofit/>
          </a:bodyPr>
          <a:lstStyle/>
          <a:p>
            <a:pPr algn="ctr"/>
            <a:r>
              <a:rPr lang="es-ES" sz="2000" b="1" dirty="0">
                <a:solidFill>
                  <a:schemeClr val="tx1"/>
                </a:solidFill>
                <a:latin typeface="Algerian" panose="04020705040A02060702" pitchFamily="82" charset="0"/>
              </a:rPr>
              <a:t>Amar los mitos es en cierta forma mostrarse filósofo.- Aristóteles</a:t>
            </a:r>
            <a:endParaRPr lang="es-MX" sz="2000" dirty="0">
              <a:latin typeface="Algerian" panose="04020705040A02060702" pitchFamily="82" charset="0"/>
            </a:endParaRPr>
          </a:p>
        </p:txBody>
      </p:sp>
      <p:sp>
        <p:nvSpPr>
          <p:cNvPr id="3" name="2 Marcador de contenido"/>
          <p:cNvSpPr>
            <a:spLocks noGrp="1"/>
          </p:cNvSpPr>
          <p:nvPr>
            <p:ph idx="1"/>
          </p:nvPr>
        </p:nvSpPr>
        <p:spPr>
          <a:xfrm>
            <a:off x="609600" y="828675"/>
            <a:ext cx="10160000" cy="5754687"/>
          </a:xfrm>
        </p:spPr>
        <p:txBody>
          <a:bodyPr>
            <a:normAutofit/>
          </a:bodyPr>
          <a:lstStyle/>
          <a:p>
            <a:pPr algn="just"/>
            <a:endParaRPr lang="es-ES" b="1" dirty="0"/>
          </a:p>
          <a:p>
            <a:pPr algn="just"/>
            <a:endParaRPr lang="es-ES" b="1" dirty="0"/>
          </a:p>
          <a:p>
            <a:pPr algn="just"/>
            <a:endParaRPr lang="es-ES" b="1" dirty="0"/>
          </a:p>
          <a:p>
            <a:pPr algn="just"/>
            <a:endParaRPr lang="es-ES" b="1" dirty="0"/>
          </a:p>
          <a:p>
            <a:pPr algn="just"/>
            <a:endParaRPr lang="es-ES" b="1" dirty="0"/>
          </a:p>
          <a:p>
            <a:pPr algn="just"/>
            <a:endParaRPr lang="es-ES" b="1" dirty="0"/>
          </a:p>
          <a:p>
            <a:pPr algn="just"/>
            <a:endParaRPr lang="es-ES" b="1" dirty="0"/>
          </a:p>
          <a:p>
            <a:pPr algn="just"/>
            <a:endParaRPr lang="es-ES" b="1" dirty="0"/>
          </a:p>
          <a:p>
            <a:pPr algn="just"/>
            <a:endParaRPr lang="es-ES" b="1" dirty="0"/>
          </a:p>
          <a:p>
            <a:pPr algn="just"/>
            <a:endParaRPr lang="es-ES" b="1" dirty="0"/>
          </a:p>
          <a:p>
            <a:pPr algn="just"/>
            <a:r>
              <a:rPr lang="es-ES" sz="2800" b="1" dirty="0">
                <a:latin typeface="Algerian" panose="04020705040A02060702" pitchFamily="82" charset="0"/>
              </a:rPr>
              <a:t>1.1 CONOCIMIENTO PREFILOSÓFICO</a:t>
            </a:r>
          </a:p>
          <a:p>
            <a:pPr algn="just"/>
            <a:endParaRPr lang="es-ES" b="1" dirty="0"/>
          </a:p>
          <a:p>
            <a:pPr marL="114300" indent="0" algn="just">
              <a:buNone/>
            </a:pPr>
            <a:endParaRPr lang="es-ES" b="1" dirty="0"/>
          </a:p>
          <a:p>
            <a:pPr algn="just">
              <a:buFont typeface="Wingdings" panose="05000000000000000000" pitchFamily="2" charset="2"/>
              <a:buChar char="v"/>
            </a:pPr>
            <a:endParaRPr lang="es-ES" sz="2800" dirty="0">
              <a:latin typeface="Arial" panose="020B0604020202020204" pitchFamily="34" charset="0"/>
              <a:cs typeface="Arial" panose="020B0604020202020204" pitchFamily="34" charset="0"/>
            </a:endParaRPr>
          </a:p>
          <a:p>
            <a:endParaRPr lang="es-MX" dirty="0"/>
          </a:p>
        </p:txBody>
      </p:sp>
      <p:pic>
        <p:nvPicPr>
          <p:cNvPr id="6" name="Imagen 5">
            <a:extLst>
              <a:ext uri="{FF2B5EF4-FFF2-40B4-BE49-F238E27FC236}">
                <a16:creationId xmlns:a16="http://schemas.microsoft.com/office/drawing/2014/main" id="{6D1F7CD1-F168-3ABC-A7D7-9A679B40540E}"/>
              </a:ext>
            </a:extLst>
          </p:cNvPr>
          <p:cNvPicPr>
            <a:picLocks noChangeAspect="1"/>
          </p:cNvPicPr>
          <p:nvPr/>
        </p:nvPicPr>
        <p:blipFill>
          <a:blip r:embed="rId2"/>
          <a:stretch>
            <a:fillRect/>
          </a:stretch>
        </p:blipFill>
        <p:spPr>
          <a:xfrm>
            <a:off x="1775011" y="1035425"/>
            <a:ext cx="7987553" cy="4208928"/>
          </a:xfrm>
          <a:prstGeom prst="rect">
            <a:avLst/>
          </a:prstGeom>
        </p:spPr>
      </p:pic>
    </p:spTree>
    <p:extLst>
      <p:ext uri="{BB962C8B-B14F-4D97-AF65-F5344CB8AC3E}">
        <p14:creationId xmlns:p14="http://schemas.microsoft.com/office/powerpoint/2010/main" val="278907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59A9B-2411-F183-46E7-79CAA6862E90}"/>
              </a:ext>
            </a:extLst>
          </p:cNvPr>
          <p:cNvSpPr>
            <a:spLocks noGrp="1"/>
          </p:cNvSpPr>
          <p:nvPr>
            <p:ph type="title"/>
          </p:nvPr>
        </p:nvSpPr>
        <p:spPr>
          <a:xfrm>
            <a:off x="2592925" y="624110"/>
            <a:ext cx="8911687" cy="787831"/>
          </a:xfrm>
        </p:spPr>
        <p:txBody>
          <a:bodyPr>
            <a:normAutofit/>
          </a:bodyPr>
          <a:lstStyle/>
          <a:p>
            <a:r>
              <a:rPr lang="es-MX" sz="4000" b="1" dirty="0">
                <a:solidFill>
                  <a:srgbClr val="0070C0"/>
                </a:solidFill>
                <a:latin typeface="Algerian" panose="04020705040A02060702" pitchFamily="82" charset="0"/>
              </a:rPr>
              <a:t>1.1 Conocimiento prefilosófico</a:t>
            </a:r>
          </a:p>
        </p:txBody>
      </p:sp>
      <p:pic>
        <p:nvPicPr>
          <p:cNvPr id="7" name="Marcador de contenido 6">
            <a:extLst>
              <a:ext uri="{FF2B5EF4-FFF2-40B4-BE49-F238E27FC236}">
                <a16:creationId xmlns:a16="http://schemas.microsoft.com/office/drawing/2014/main" id="{E320298B-A743-FF08-2EFE-501DC6BECFFB}"/>
              </a:ext>
            </a:extLst>
          </p:cNvPr>
          <p:cNvPicPr>
            <a:picLocks noGrp="1" noChangeAspect="1"/>
          </p:cNvPicPr>
          <p:nvPr>
            <p:ph idx="1"/>
          </p:nvPr>
        </p:nvPicPr>
        <p:blipFill>
          <a:blip r:embed="rId2"/>
          <a:stretch>
            <a:fillRect/>
          </a:stretch>
        </p:blipFill>
        <p:spPr>
          <a:xfrm>
            <a:off x="2729753" y="1290918"/>
            <a:ext cx="8390965" cy="5392269"/>
          </a:xfrm>
        </p:spPr>
      </p:pic>
    </p:spTree>
    <p:extLst>
      <p:ext uri="{BB962C8B-B14F-4D97-AF65-F5344CB8AC3E}">
        <p14:creationId xmlns:p14="http://schemas.microsoft.com/office/powerpoint/2010/main" val="402489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AC16EE-01F5-44AF-ACE3-E09E36BF6D18}"/>
              </a:ext>
            </a:extLst>
          </p:cNvPr>
          <p:cNvSpPr>
            <a:spLocks noGrp="1"/>
          </p:cNvSpPr>
          <p:nvPr>
            <p:ph idx="1"/>
          </p:nvPr>
        </p:nvSpPr>
        <p:spPr>
          <a:xfrm>
            <a:off x="609599" y="225287"/>
            <a:ext cx="11008659" cy="6175513"/>
          </a:xfrm>
        </p:spPr>
        <p:txBody>
          <a:bodyPr>
            <a:normAutofit/>
          </a:bodyPr>
          <a:lstStyle/>
          <a:p>
            <a:pPr algn="just"/>
            <a:endParaRPr lang="es-ES" dirty="0"/>
          </a:p>
          <a:p>
            <a:pPr lvl="2" algn="just"/>
            <a:r>
              <a:rPr lang="es-MX" sz="2000" dirty="0">
                <a:latin typeface="+mj-lt"/>
              </a:rPr>
              <a:t>El inicio de la filosofía se ubica a principios del </a:t>
            </a:r>
            <a:r>
              <a:rPr lang="es-MX" sz="2000" b="1" dirty="0">
                <a:latin typeface="+mj-lt"/>
              </a:rPr>
              <a:t>siglo VI A.C. </a:t>
            </a:r>
            <a:r>
              <a:rPr lang="es-MX" sz="2000" dirty="0">
                <a:latin typeface="+mj-lt"/>
              </a:rPr>
              <a:t>en la antigua </a:t>
            </a:r>
            <a:r>
              <a:rPr lang="es-MX" sz="2000" b="1" dirty="0">
                <a:latin typeface="+mj-lt"/>
              </a:rPr>
              <a:t>Grecia.</a:t>
            </a:r>
          </a:p>
          <a:p>
            <a:pPr lvl="2" algn="just"/>
            <a:r>
              <a:rPr lang="es-MX" sz="2000" dirty="0">
                <a:latin typeface="+mj-lt"/>
              </a:rPr>
              <a:t>También se ubica en las </a:t>
            </a:r>
            <a:r>
              <a:rPr lang="es-MX" sz="2000" b="1" dirty="0">
                <a:latin typeface="+mj-lt"/>
              </a:rPr>
              <a:t>culturas de Egipto, China y Mesopotamia-</a:t>
            </a:r>
          </a:p>
          <a:p>
            <a:pPr lvl="2" algn="just"/>
            <a:r>
              <a:rPr lang="es-MX" sz="2000" dirty="0">
                <a:latin typeface="+mj-lt"/>
              </a:rPr>
              <a:t>La filosofía evoluciona constantemente, sus antecedentes esta marcado en el </a:t>
            </a:r>
            <a:r>
              <a:rPr lang="es-MX" sz="2000" b="1" dirty="0">
                <a:latin typeface="+mj-lt"/>
              </a:rPr>
              <a:t>periodo Prefilosófico, mítico o religioso</a:t>
            </a:r>
            <a:r>
              <a:rPr lang="es-MX" sz="2000" dirty="0">
                <a:latin typeface="+mj-lt"/>
              </a:rPr>
              <a:t>, que se remontan a dos o tres siglos antes del periodo presocrático, en el que aparecen los primeros filósofos.</a:t>
            </a:r>
          </a:p>
          <a:p>
            <a:pPr lvl="2" algn="just"/>
            <a:r>
              <a:rPr lang="es-MX" sz="2000" dirty="0">
                <a:latin typeface="+mj-lt"/>
              </a:rPr>
              <a:t>La prefilosófico se caracteriza por la aparición de relatos míticos, religiosos, vinculados con ritos y prácticas mágicas.</a:t>
            </a:r>
          </a:p>
          <a:p>
            <a:pPr lvl="2" algn="just"/>
            <a:r>
              <a:rPr lang="es-MX" sz="2000" dirty="0">
                <a:latin typeface="+mj-lt"/>
              </a:rPr>
              <a:t>En la antigua Grecia este periodo esta representado por los grandes poemas de </a:t>
            </a:r>
            <a:r>
              <a:rPr lang="es-MX" sz="2000" b="1" dirty="0">
                <a:latin typeface="+mj-lt"/>
              </a:rPr>
              <a:t>Homero y Hesíodo. </a:t>
            </a:r>
          </a:p>
          <a:p>
            <a:pPr lvl="2" algn="just"/>
            <a:endParaRPr lang="es-MX" sz="2000" dirty="0">
              <a:latin typeface="+mj-lt"/>
            </a:endParaRPr>
          </a:p>
          <a:p>
            <a:pPr lvl="2" algn="just"/>
            <a:r>
              <a:rPr lang="es-MX" sz="2000" b="1" dirty="0">
                <a:solidFill>
                  <a:srgbClr val="FF0000"/>
                </a:solidFill>
                <a:latin typeface="+mj-lt"/>
              </a:rPr>
              <a:t>Entonces que relaciones hay entre magia y religión?, pongamos tres ejemplos y expliquemos la relación que existe </a:t>
            </a:r>
          </a:p>
          <a:p>
            <a:pPr lvl="2"/>
            <a:endParaRPr lang="es-MX" dirty="0"/>
          </a:p>
        </p:txBody>
      </p:sp>
    </p:spTree>
    <p:extLst>
      <p:ext uri="{BB962C8B-B14F-4D97-AF65-F5344CB8AC3E}">
        <p14:creationId xmlns:p14="http://schemas.microsoft.com/office/powerpoint/2010/main" val="15630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46412" y="154545"/>
            <a:ext cx="9708776" cy="6488302"/>
          </a:xfrm>
        </p:spPr>
        <p:txBody>
          <a:bodyPr>
            <a:normAutofit lnSpcReduction="10000"/>
          </a:bodyPr>
          <a:lstStyle/>
          <a:p>
            <a:pPr marL="201168" lvl="1" indent="0" algn="just">
              <a:buNone/>
            </a:pPr>
            <a:endParaRPr lang="es-ES" sz="2000" dirty="0"/>
          </a:p>
          <a:p>
            <a:pPr algn="just"/>
            <a:endParaRPr lang="es-ES" dirty="0"/>
          </a:p>
          <a:p>
            <a:pPr algn="just"/>
            <a:r>
              <a:rPr lang="es-ES" sz="2000" dirty="0"/>
              <a:t>El </a:t>
            </a:r>
            <a:r>
              <a:rPr lang="es-ES" sz="2000" b="1" dirty="0"/>
              <a:t>pensamiento mítico </a:t>
            </a:r>
            <a:r>
              <a:rPr lang="es-ES" sz="2000" dirty="0"/>
              <a:t>que es previo al filosófico, es recurrente a la fantasías para después convertir la realidad en fábula o leyenda.</a:t>
            </a:r>
          </a:p>
          <a:p>
            <a:pPr algn="just"/>
            <a:r>
              <a:rPr lang="es-ES" sz="2000" dirty="0"/>
              <a:t>La tierra está poblada de </a:t>
            </a:r>
            <a:r>
              <a:rPr lang="es-ES" sz="2000" b="1" dirty="0"/>
              <a:t>espíritus, genios, demonios, duendes, divinidades, mostruos y héroes</a:t>
            </a:r>
            <a:r>
              <a:rPr lang="es-ES" sz="2000" dirty="0"/>
              <a:t>, el cual tiene relación con la </a:t>
            </a:r>
            <a:r>
              <a:rPr lang="es-ES" sz="2000" b="1" dirty="0"/>
              <a:t>religión</a:t>
            </a:r>
            <a:r>
              <a:rPr lang="es-ES" sz="2000" dirty="0"/>
              <a:t>, porque se presenta un politeísmo antropomórfico, en el que existe una diversidad de Dioses que personifican fuerzas o poderes naturales.</a:t>
            </a:r>
          </a:p>
          <a:p>
            <a:pPr algn="just"/>
            <a:r>
              <a:rPr lang="es-ES" sz="2000" dirty="0"/>
              <a:t>El politeísmo antropomórfico se </a:t>
            </a:r>
            <a:r>
              <a:rPr lang="es-ES" sz="2000" b="1" dirty="0"/>
              <a:t>presenta por ejemplo</a:t>
            </a:r>
            <a:r>
              <a:rPr lang="es-ES" sz="2000" dirty="0"/>
              <a:t> entre los griegos con una serie de dioses: Ejemplo de ellos es Zeus, mientras que existen otros dioses que son Poseídos, Dios de los mares, cronos, dios del tiempo; Gea, diosa de la tierra; Eolo, dios del viento, etc.</a:t>
            </a:r>
          </a:p>
          <a:p>
            <a:pPr algn="just"/>
            <a:r>
              <a:rPr lang="es-ES" sz="2000" b="1" dirty="0"/>
              <a:t>El pensamiento mítico también esta ligado a la magia, </a:t>
            </a:r>
            <a:r>
              <a:rPr lang="es-ES" sz="2000" dirty="0"/>
              <a:t>concebida como una especie de </a:t>
            </a:r>
            <a:r>
              <a:rPr lang="es-ES" sz="2000" b="1" dirty="0"/>
              <a:t>arte o técnica</a:t>
            </a:r>
            <a:r>
              <a:rPr lang="es-ES" sz="2000" dirty="0"/>
              <a:t>, que intenta desviar o controlar el curso de la naturaleza, mediante conjuros o maleficios.</a:t>
            </a:r>
          </a:p>
          <a:p>
            <a:pPr algn="just"/>
            <a:r>
              <a:rPr lang="es-ES" sz="2000" dirty="0"/>
              <a:t>El pensamiento mítico relacionado </a:t>
            </a:r>
            <a:r>
              <a:rPr lang="es-ES" sz="2000" b="1" dirty="0"/>
              <a:t>con el arte</a:t>
            </a:r>
            <a:r>
              <a:rPr lang="es-ES" sz="2000" dirty="0"/>
              <a:t>, que es una forma de expresión, nos liberamos de toda esa carga emocional que se deja en la religión, el arte es como un ser que crea, lleva mas haya de lo podemos entender.</a:t>
            </a:r>
          </a:p>
          <a:p>
            <a:pPr algn="just"/>
            <a:endParaRPr lang="es-ES" sz="2000" b="1" dirty="0"/>
          </a:p>
          <a:p>
            <a:pPr algn="just"/>
            <a:endParaRPr lang="es-ES" dirty="0"/>
          </a:p>
        </p:txBody>
      </p:sp>
      <p:pic>
        <p:nvPicPr>
          <p:cNvPr id="4" name="Imagen 3">
            <a:extLst>
              <a:ext uri="{FF2B5EF4-FFF2-40B4-BE49-F238E27FC236}">
                <a16:creationId xmlns:a16="http://schemas.microsoft.com/office/drawing/2014/main" id="{CA8001E9-1F95-BA7E-AC6B-08853B5C063A}"/>
              </a:ext>
            </a:extLst>
          </p:cNvPr>
          <p:cNvPicPr>
            <a:picLocks noChangeAspect="1"/>
          </p:cNvPicPr>
          <p:nvPr/>
        </p:nvPicPr>
        <p:blipFill>
          <a:blip r:embed="rId2"/>
          <a:stretch>
            <a:fillRect/>
          </a:stretch>
        </p:blipFill>
        <p:spPr>
          <a:xfrm>
            <a:off x="4961964" y="215153"/>
            <a:ext cx="2877671" cy="605118"/>
          </a:xfrm>
          <a:prstGeom prst="rect">
            <a:avLst/>
          </a:prstGeom>
        </p:spPr>
      </p:pic>
    </p:spTree>
    <p:extLst>
      <p:ext uri="{BB962C8B-B14F-4D97-AF65-F5344CB8AC3E}">
        <p14:creationId xmlns:p14="http://schemas.microsoft.com/office/powerpoint/2010/main" val="3379769275"/>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6063</TotalTime>
  <Words>3839</Words>
  <Application>Microsoft Office PowerPoint</Application>
  <PresentationFormat>Panorámica</PresentationFormat>
  <Paragraphs>303</Paragraphs>
  <Slides>40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40</vt:i4>
      </vt:variant>
    </vt:vector>
  </HeadingPairs>
  <TitlesOfParts>
    <vt:vector size="51" baseType="lpstr">
      <vt:lpstr>Algerian</vt:lpstr>
      <vt:lpstr>Arial</vt:lpstr>
      <vt:lpstr>Bauhaus 93</vt:lpstr>
      <vt:lpstr>Bernard MT Condensed</vt:lpstr>
      <vt:lpstr>Bradley Hand ITC</vt:lpstr>
      <vt:lpstr>Calibri</vt:lpstr>
      <vt:lpstr>Century Gothic</vt:lpstr>
      <vt:lpstr>Comic Sans MS</vt:lpstr>
      <vt:lpstr>Wingdings</vt:lpstr>
      <vt:lpstr>Wingdings 3</vt:lpstr>
      <vt:lpstr>Espiral</vt:lpstr>
      <vt:lpstr>Presentación de PowerPoint</vt:lpstr>
      <vt:lpstr>OBSERVACIONES:</vt:lpstr>
      <vt:lpstr>Presentación de PowerPoint</vt:lpstr>
      <vt:lpstr>COMPETENCIA A DESARROLLAR</vt:lpstr>
      <vt:lpstr>PROYECTO 20% </vt:lpstr>
      <vt:lpstr>Amar los mitos es en cierta forma mostrarse filósofo.- Aristóteles</vt:lpstr>
      <vt:lpstr>1.1 Conocimiento prefilosófico</vt:lpstr>
      <vt:lpstr>Presentación de PowerPoint</vt:lpstr>
      <vt:lpstr>Presentación de PowerPoint</vt:lpstr>
      <vt:lpstr>Presentación de PowerPoint</vt:lpstr>
      <vt:lpstr>Presentación de PowerPoint</vt:lpstr>
      <vt:lpstr>EL MITO EN LA ANTIGUA CRECIA</vt:lpstr>
      <vt:lpstr>HOMERO</vt:lpstr>
      <vt:lpstr>HESIODO</vt:lpstr>
      <vt:lpstr>EL MITO EN MESOPOTAMIA</vt:lpstr>
      <vt:lpstr>Presentación de PowerPoint</vt:lpstr>
      <vt:lpstr>Presentación de PowerPoint</vt:lpstr>
      <vt:lpstr>Presentación de PowerPoint</vt:lpstr>
      <vt:lpstr>Presentación de PowerPoint</vt:lpstr>
      <vt:lpstr>Presentación de PowerPoint</vt:lpstr>
      <vt:lpstr>EL MITO EN CHINA</vt:lpstr>
      <vt:lpstr>Presentación de PowerPoint</vt:lpstr>
      <vt:lpstr>Presentación de PowerPoint</vt:lpstr>
      <vt:lpstr>1.2 Filosofía, ciencia y religión</vt:lpstr>
      <vt:lpstr>Presentación de PowerPoint</vt:lpstr>
      <vt:lpstr>Presentación de PowerPoint</vt:lpstr>
      <vt:lpstr>Presentación de PowerPoint</vt:lpstr>
      <vt:lpstr>Presentación de PowerPoint</vt:lpstr>
      <vt:lpstr>EL CRISTIANISMO </vt:lpstr>
      <vt:lpstr>FILOSOFO REPRESENTATIVO: SANTO TOMAS DE AQUINO</vt:lpstr>
      <vt:lpstr>LA MODERNIDAD</vt:lpstr>
      <vt:lpstr>RENÉ DESCARTES “Padre de la modernidad” </vt:lpstr>
      <vt:lpstr>Universidad de Oxford</vt:lpstr>
      <vt:lpstr>IMMANUEL KANT (1724 – 1804)</vt:lpstr>
      <vt:lpstr>Presentación de PowerPoint</vt:lpstr>
      <vt:lpstr>Presentación de PowerPoint</vt:lpstr>
      <vt:lpstr>SIGLO XIX-EPOCA CONTEMPORÁNEA</vt:lpstr>
      <vt:lpstr>FRASES DE REFLEXIÓN</vt:lpstr>
      <vt:lpstr>EL POSITIVISMO</vt:lpstr>
      <vt:lpstr>EL MARXISMO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DULCE MARIA</dc:creator>
  <cp:lastModifiedBy>DULCE MARIA  CRUZ HERNANDEZ</cp:lastModifiedBy>
  <cp:revision>59</cp:revision>
  <dcterms:created xsi:type="dcterms:W3CDTF">2023-01-20T00:25:24Z</dcterms:created>
  <dcterms:modified xsi:type="dcterms:W3CDTF">2023-02-20T00:01:11Z</dcterms:modified>
</cp:coreProperties>
</file>